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Telegraf" charset="1" panose="00000500000000000000"/>
      <p:regular r:id="rId43"/>
    </p:embeddedFont>
    <p:embeddedFont>
      <p:font typeface="Telegraf Bold" charset="1" panose="00000800000000000000"/>
      <p:regular r:id="rId44"/>
    </p:embeddedFont>
    <p:embeddedFont>
      <p:font typeface="Open Sans Bold" charset="1" panose="020B0806030504020204"/>
      <p:regular r:id="rId45"/>
    </p:embeddedFont>
    <p:embeddedFont>
      <p:font typeface="Helvetica World Bold" charset="1" panose="020B0800040000020004"/>
      <p:regular r:id="rId46"/>
    </p:embeddedFont>
    <p:embeddedFont>
      <p:font typeface="Helvetica World Bold Italics" charset="1" panose="020B0800040000090004"/>
      <p:regular r:id="rId47"/>
    </p:embeddedFont>
    <p:embeddedFont>
      <p:font typeface="Canva Sans" charset="1" panose="020B0503030501040103"/>
      <p:regular r:id="rId48"/>
    </p:embeddedFont>
    <p:embeddedFont>
      <p:font typeface="Open Sans" charset="1" panose="020B0606030504020204"/>
      <p:regular r:id="rId49"/>
    </p:embeddedFont>
    <p:embeddedFont>
      <p:font typeface="Poppins" charset="1" panose="00000500000000000000"/>
      <p:regular r:id="rId50"/>
    </p:embeddedFont>
    <p:embeddedFont>
      <p:font typeface="Poppins Italics" charset="1" panose="00000500000000000000"/>
      <p:regular r:id="rId51"/>
    </p:embeddedFont>
    <p:embeddedFont>
      <p:font typeface="Arimo" charset="1" panose="020B06040202020202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5.png" Type="http://schemas.openxmlformats.org/officeDocument/2006/relationships/image"/><Relationship Id="rId9"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5.png" Type="http://schemas.openxmlformats.org/officeDocument/2006/relationships/image"/><Relationship Id="rId9"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5.png" Type="http://schemas.openxmlformats.org/officeDocument/2006/relationships/image"/><Relationship Id="rId9"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jpeg" Type="http://schemas.openxmlformats.org/officeDocument/2006/relationships/image"/><Relationship Id="rId5" Target="../media/VAG1xgRvkTI.mp4" Type="http://schemas.openxmlformats.org/officeDocument/2006/relationships/video"/><Relationship Id="rId6" Target="../media/VAG1xgRvkTI.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jpeg" Type="http://schemas.openxmlformats.org/officeDocument/2006/relationships/image"/><Relationship Id="rId5" Target="../media/VAG1xv3FJb4.mp4" Type="http://schemas.openxmlformats.org/officeDocument/2006/relationships/video"/><Relationship Id="rId6" Target="../media/VAG1xv3FJb4.mp4" Type="http://schemas.microsoft.com/office/2007/relationships/media"/></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jpeg" Type="http://schemas.openxmlformats.org/officeDocument/2006/relationships/image"/><Relationship Id="rId5" Target="../media/VAG1xtgaNaE.mp4" Type="http://schemas.openxmlformats.org/officeDocument/2006/relationships/video"/><Relationship Id="rId6" Target="../media/VAG1xtgaNaE.mp4" Type="http://schemas.microsoft.com/office/2007/relationships/media"/></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png" Type="http://schemas.openxmlformats.org/officeDocument/2006/relationships/image"/><Relationship Id="rId4" Target="../media/image70.jpeg" Type="http://schemas.openxmlformats.org/officeDocument/2006/relationships/image"/><Relationship Id="rId5" Target="../media/image71.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74.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489873" y="0"/>
            <a:ext cx="5798127" cy="10287000"/>
          </a:xfrm>
          <a:custGeom>
            <a:avLst/>
            <a:gdLst/>
            <a:ahLst/>
            <a:cxnLst/>
            <a:rect r="r" b="b" t="t" l="l"/>
            <a:pathLst>
              <a:path h="10287000" w="5798127">
                <a:moveTo>
                  <a:pt x="0" y="0"/>
                </a:moveTo>
                <a:lnTo>
                  <a:pt x="5798127" y="0"/>
                </a:lnTo>
                <a:lnTo>
                  <a:pt x="579812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91178"/>
            <a:ext cx="704480" cy="704480"/>
          </a:xfrm>
          <a:custGeom>
            <a:avLst/>
            <a:gdLst/>
            <a:ahLst/>
            <a:cxnLst/>
            <a:rect r="r" b="b" t="t" l="l"/>
            <a:pathLst>
              <a:path h="704480" w="704480">
                <a:moveTo>
                  <a:pt x="0" y="0"/>
                </a:moveTo>
                <a:lnTo>
                  <a:pt x="704480" y="0"/>
                </a:lnTo>
                <a:lnTo>
                  <a:pt x="704480" y="704480"/>
                </a:lnTo>
                <a:lnTo>
                  <a:pt x="0" y="704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54924" y="4450841"/>
            <a:ext cx="3491112" cy="3491112"/>
          </a:xfrm>
          <a:custGeom>
            <a:avLst/>
            <a:gdLst/>
            <a:ahLst/>
            <a:cxnLst/>
            <a:rect r="r" b="b" t="t" l="l"/>
            <a:pathLst>
              <a:path h="3491112" w="3491112">
                <a:moveTo>
                  <a:pt x="0" y="0"/>
                </a:moveTo>
                <a:lnTo>
                  <a:pt x="3491112" y="0"/>
                </a:lnTo>
                <a:lnTo>
                  <a:pt x="3491112" y="3491112"/>
                </a:lnTo>
                <a:lnTo>
                  <a:pt x="0" y="3491112"/>
                </a:lnTo>
                <a:lnTo>
                  <a:pt x="0" y="0"/>
                </a:lnTo>
                <a:close/>
              </a:path>
            </a:pathLst>
          </a:custGeom>
          <a:blipFill>
            <a:blip r:embed="rId6"/>
            <a:stretch>
              <a:fillRect l="0" t="0" r="0" b="0"/>
            </a:stretch>
          </a:blipFill>
        </p:spPr>
      </p:sp>
      <p:sp>
        <p:nvSpPr>
          <p:cNvPr name="Freeform 5" id="5"/>
          <p:cNvSpPr/>
          <p:nvPr/>
        </p:nvSpPr>
        <p:spPr>
          <a:xfrm flipH="false" flipV="false" rot="0">
            <a:off x="14726754" y="6136343"/>
            <a:ext cx="2988285" cy="3611221"/>
          </a:xfrm>
          <a:custGeom>
            <a:avLst/>
            <a:gdLst/>
            <a:ahLst/>
            <a:cxnLst/>
            <a:rect r="r" b="b" t="t" l="l"/>
            <a:pathLst>
              <a:path h="3611221" w="2988285">
                <a:moveTo>
                  <a:pt x="0" y="0"/>
                </a:moveTo>
                <a:lnTo>
                  <a:pt x="2988285" y="0"/>
                </a:lnTo>
                <a:lnTo>
                  <a:pt x="2988285" y="3611220"/>
                </a:lnTo>
                <a:lnTo>
                  <a:pt x="0" y="3611220"/>
                </a:lnTo>
                <a:lnTo>
                  <a:pt x="0" y="0"/>
                </a:lnTo>
                <a:close/>
              </a:path>
            </a:pathLst>
          </a:custGeom>
          <a:blipFill>
            <a:blip r:embed="rId7"/>
            <a:stretch>
              <a:fillRect l="0" t="0" r="0" b="0"/>
            </a:stretch>
          </a:blipFill>
        </p:spPr>
      </p:sp>
      <p:sp>
        <p:nvSpPr>
          <p:cNvPr name="TextBox 6" id="6"/>
          <p:cNvSpPr txBox="true"/>
          <p:nvPr/>
        </p:nvSpPr>
        <p:spPr>
          <a:xfrm rot="0">
            <a:off x="1380940" y="2104047"/>
            <a:ext cx="11461173" cy="4092350"/>
          </a:xfrm>
          <a:prstGeom prst="rect">
            <a:avLst/>
          </a:prstGeom>
        </p:spPr>
        <p:txBody>
          <a:bodyPr anchor="t" rtlCol="false" tIns="0" lIns="0" bIns="0" rIns="0">
            <a:spAutoFit/>
          </a:bodyPr>
          <a:lstStyle/>
          <a:p>
            <a:pPr algn="l">
              <a:lnSpc>
                <a:spcPts val="15380"/>
              </a:lnSpc>
            </a:pPr>
            <a:r>
              <a:rPr lang="en-US" sz="13982" spc="-559">
                <a:solidFill>
                  <a:srgbClr val="FFFFFF"/>
                </a:solidFill>
                <a:latin typeface="Telegraf"/>
                <a:ea typeface="Telegraf"/>
                <a:cs typeface="Telegraf"/>
                <a:sym typeface="Telegraf"/>
              </a:rPr>
              <a:t>User Research UI/UX Line</a:t>
            </a:r>
          </a:p>
        </p:txBody>
      </p:sp>
      <p:sp>
        <p:nvSpPr>
          <p:cNvPr name="TextBox 7" id="7"/>
          <p:cNvSpPr txBox="true"/>
          <p:nvPr/>
        </p:nvSpPr>
        <p:spPr>
          <a:xfrm rot="0">
            <a:off x="1380940" y="6229985"/>
            <a:ext cx="8781240" cy="3028315"/>
          </a:xfrm>
          <a:prstGeom prst="rect">
            <a:avLst/>
          </a:prstGeom>
        </p:spPr>
        <p:txBody>
          <a:bodyPr anchor="t" rtlCol="false" tIns="0" lIns="0" bIns="0" rIns="0">
            <a:spAutoFit/>
          </a:bodyPr>
          <a:lstStyle/>
          <a:p>
            <a:pPr algn="l">
              <a:lnSpc>
                <a:spcPts val="4760"/>
              </a:lnSpc>
            </a:pPr>
            <a:r>
              <a:rPr lang="en-US" sz="3400">
                <a:solidFill>
                  <a:srgbClr val="FFFFFF"/>
                </a:solidFill>
                <a:latin typeface="Telegraf"/>
                <a:ea typeface="Telegraf"/>
                <a:cs typeface="Telegraf"/>
                <a:sym typeface="Telegraf"/>
              </a:rPr>
              <a:t>Disusun oleh : </a:t>
            </a:r>
          </a:p>
          <a:p>
            <a:pPr algn="l">
              <a:lnSpc>
                <a:spcPts val="4760"/>
              </a:lnSpc>
            </a:pPr>
            <a:r>
              <a:rPr lang="en-US" sz="3400">
                <a:solidFill>
                  <a:srgbClr val="FFFFFF"/>
                </a:solidFill>
                <a:latin typeface="Telegraf"/>
                <a:ea typeface="Telegraf"/>
                <a:cs typeface="Telegraf"/>
                <a:sym typeface="Telegraf"/>
              </a:rPr>
              <a:t>Theresia Estelina Ratu Udju (19625082)</a:t>
            </a:r>
          </a:p>
          <a:p>
            <a:pPr algn="l">
              <a:lnSpc>
                <a:spcPts val="4760"/>
              </a:lnSpc>
            </a:pPr>
            <a:r>
              <a:rPr lang="en-US" sz="3400">
                <a:solidFill>
                  <a:srgbClr val="FFFFFF"/>
                </a:solidFill>
                <a:latin typeface="Telegraf"/>
                <a:ea typeface="Telegraf"/>
                <a:cs typeface="Telegraf"/>
                <a:sym typeface="Telegraf"/>
              </a:rPr>
              <a:t>Necia Aurely Greva Dedevi (19625142)</a:t>
            </a:r>
          </a:p>
          <a:p>
            <a:pPr algn="l">
              <a:lnSpc>
                <a:spcPts val="4760"/>
              </a:lnSpc>
            </a:pPr>
            <a:r>
              <a:rPr lang="en-US" sz="3400">
                <a:solidFill>
                  <a:srgbClr val="FFFFFF"/>
                </a:solidFill>
                <a:latin typeface="Telegraf"/>
                <a:ea typeface="Telegraf"/>
                <a:cs typeface="Telegraf"/>
                <a:sym typeface="Telegraf"/>
              </a:rPr>
              <a:t>Edward Terrance Lie (19625187)</a:t>
            </a:r>
          </a:p>
          <a:p>
            <a:pPr algn="l">
              <a:lnSpc>
                <a:spcPts val="4760"/>
              </a:lnSpc>
              <a:spcBef>
                <a:spcPct val="0"/>
              </a:spcBef>
            </a:pPr>
            <a:r>
              <a:rPr lang="en-US" sz="3400">
                <a:solidFill>
                  <a:srgbClr val="FFFFFF"/>
                </a:solidFill>
                <a:latin typeface="Telegraf"/>
                <a:ea typeface="Telegraf"/>
                <a:cs typeface="Telegraf"/>
                <a:sym typeface="Telegraf"/>
              </a:rPr>
              <a:t>Maximillian Jose Andreas A (19625237)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785379" y="1028700"/>
            <a:ext cx="9144000" cy="6866313"/>
          </a:xfrm>
          <a:custGeom>
            <a:avLst/>
            <a:gdLst/>
            <a:ahLst/>
            <a:cxnLst/>
            <a:rect r="r" b="b" t="t" l="l"/>
            <a:pathLst>
              <a:path h="6866313" w="9144000">
                <a:moveTo>
                  <a:pt x="0" y="6866313"/>
                </a:moveTo>
                <a:lnTo>
                  <a:pt x="9144000" y="6866313"/>
                </a:lnTo>
                <a:lnTo>
                  <a:pt x="9144000" y="0"/>
                </a:lnTo>
                <a:lnTo>
                  <a:pt x="0" y="0"/>
                </a:lnTo>
                <a:lnTo>
                  <a:pt x="0" y="68663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785953" y="2958869"/>
            <a:ext cx="9144000" cy="6866313"/>
          </a:xfrm>
          <a:custGeom>
            <a:avLst/>
            <a:gdLst/>
            <a:ahLst/>
            <a:cxnLst/>
            <a:rect r="r" b="b" t="t" l="l"/>
            <a:pathLst>
              <a:path h="6866313" w="9144000">
                <a:moveTo>
                  <a:pt x="0" y="6866313"/>
                </a:moveTo>
                <a:lnTo>
                  <a:pt x="9144000" y="6866313"/>
                </a:lnTo>
                <a:lnTo>
                  <a:pt x="9144000" y="0"/>
                </a:lnTo>
                <a:lnTo>
                  <a:pt x="0" y="0"/>
                </a:lnTo>
                <a:lnTo>
                  <a:pt x="0" y="68663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30047" y="2287514"/>
            <a:ext cx="14427905" cy="6970786"/>
          </a:xfrm>
          <a:custGeom>
            <a:avLst/>
            <a:gdLst/>
            <a:ahLst/>
            <a:cxnLst/>
            <a:rect r="r" b="b" t="t" l="l"/>
            <a:pathLst>
              <a:path h="6970786" w="14427905">
                <a:moveTo>
                  <a:pt x="0" y="0"/>
                </a:moveTo>
                <a:lnTo>
                  <a:pt x="14427906" y="0"/>
                </a:lnTo>
                <a:lnTo>
                  <a:pt x="14427906" y="6970786"/>
                </a:lnTo>
                <a:lnTo>
                  <a:pt x="0" y="6970786"/>
                </a:lnTo>
                <a:lnTo>
                  <a:pt x="0" y="0"/>
                </a:lnTo>
                <a:close/>
              </a:path>
            </a:pathLst>
          </a:custGeom>
          <a:blipFill>
            <a:blip r:embed="rId4"/>
            <a:stretch>
              <a:fillRect l="0" t="0" r="0" b="0"/>
            </a:stretch>
          </a:blipFill>
        </p:spPr>
      </p:sp>
      <p:sp>
        <p:nvSpPr>
          <p:cNvPr name="TextBox 5" id="5"/>
          <p:cNvSpPr txBox="true"/>
          <p:nvPr/>
        </p:nvSpPr>
        <p:spPr>
          <a:xfrm rot="0">
            <a:off x="1028700" y="620944"/>
            <a:ext cx="9417758" cy="1152525"/>
          </a:xfrm>
          <a:prstGeom prst="rect">
            <a:avLst/>
          </a:prstGeom>
        </p:spPr>
        <p:txBody>
          <a:bodyPr anchor="t" rtlCol="false" tIns="0" lIns="0" bIns="0" rIns="0">
            <a:spAutoFit/>
          </a:bodyPr>
          <a:lstStyle/>
          <a:p>
            <a:pPr algn="l" marL="0" indent="0" lvl="0">
              <a:lnSpc>
                <a:spcPts val="8400"/>
              </a:lnSpc>
              <a:spcBef>
                <a:spcPct val="0"/>
              </a:spcBef>
            </a:pPr>
            <a:r>
              <a:rPr lang="en-US" sz="7000" spc="-280">
                <a:solidFill>
                  <a:srgbClr val="FFFFFF"/>
                </a:solidFill>
                <a:latin typeface="Telegraf"/>
                <a:ea typeface="Telegraf"/>
                <a:cs typeface="Telegraf"/>
                <a:sym typeface="Telegraf"/>
              </a:rPr>
              <a:t>SEQ</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785379" y="1028700"/>
            <a:ext cx="9144000" cy="6866313"/>
          </a:xfrm>
          <a:custGeom>
            <a:avLst/>
            <a:gdLst/>
            <a:ahLst/>
            <a:cxnLst/>
            <a:rect r="r" b="b" t="t" l="l"/>
            <a:pathLst>
              <a:path h="6866313" w="9144000">
                <a:moveTo>
                  <a:pt x="0" y="6866313"/>
                </a:moveTo>
                <a:lnTo>
                  <a:pt x="9144000" y="6866313"/>
                </a:lnTo>
                <a:lnTo>
                  <a:pt x="9144000" y="0"/>
                </a:lnTo>
                <a:lnTo>
                  <a:pt x="0" y="0"/>
                </a:lnTo>
                <a:lnTo>
                  <a:pt x="0" y="68663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785953" y="2958869"/>
            <a:ext cx="9144000" cy="6866313"/>
          </a:xfrm>
          <a:custGeom>
            <a:avLst/>
            <a:gdLst/>
            <a:ahLst/>
            <a:cxnLst/>
            <a:rect r="r" b="b" t="t" l="l"/>
            <a:pathLst>
              <a:path h="6866313" w="9144000">
                <a:moveTo>
                  <a:pt x="0" y="6866313"/>
                </a:moveTo>
                <a:lnTo>
                  <a:pt x="9144000" y="6866313"/>
                </a:lnTo>
                <a:lnTo>
                  <a:pt x="9144000" y="0"/>
                </a:lnTo>
                <a:lnTo>
                  <a:pt x="0" y="0"/>
                </a:lnTo>
                <a:lnTo>
                  <a:pt x="0" y="68663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35096" y="539503"/>
            <a:ext cx="13617809" cy="9207994"/>
          </a:xfrm>
          <a:custGeom>
            <a:avLst/>
            <a:gdLst/>
            <a:ahLst/>
            <a:cxnLst/>
            <a:rect r="r" b="b" t="t" l="l"/>
            <a:pathLst>
              <a:path h="9207994" w="13617809">
                <a:moveTo>
                  <a:pt x="0" y="0"/>
                </a:moveTo>
                <a:lnTo>
                  <a:pt x="13617808" y="0"/>
                </a:lnTo>
                <a:lnTo>
                  <a:pt x="13617808" y="9207994"/>
                </a:lnTo>
                <a:lnTo>
                  <a:pt x="0" y="9207994"/>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899115" y="1303163"/>
            <a:ext cx="10463355" cy="7857028"/>
          </a:xfrm>
          <a:custGeom>
            <a:avLst/>
            <a:gdLst/>
            <a:ahLst/>
            <a:cxnLst/>
            <a:rect r="r" b="b" t="t" l="l"/>
            <a:pathLst>
              <a:path h="7857028" w="10463355">
                <a:moveTo>
                  <a:pt x="10463355" y="7857028"/>
                </a:moveTo>
                <a:lnTo>
                  <a:pt x="0" y="7857028"/>
                </a:lnTo>
                <a:lnTo>
                  <a:pt x="0" y="0"/>
                </a:lnTo>
                <a:lnTo>
                  <a:pt x="10463355" y="0"/>
                </a:lnTo>
                <a:lnTo>
                  <a:pt x="10463355" y="785702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76594" y="2833944"/>
            <a:ext cx="12376424" cy="4795467"/>
            <a:chOff x="0" y="0"/>
            <a:chExt cx="16501899" cy="6393956"/>
          </a:xfrm>
        </p:grpSpPr>
        <p:grpSp>
          <p:nvGrpSpPr>
            <p:cNvPr name="Group 4" id="4"/>
            <p:cNvGrpSpPr/>
            <p:nvPr/>
          </p:nvGrpSpPr>
          <p:grpSpPr>
            <a:xfrm rot="0">
              <a:off x="3784070" y="2016144"/>
              <a:ext cx="9929605" cy="4377812"/>
              <a:chOff x="0" y="0"/>
              <a:chExt cx="1857013" cy="818729"/>
            </a:xfrm>
          </p:grpSpPr>
          <p:sp>
            <p:nvSpPr>
              <p:cNvPr name="Freeform 5" id="5"/>
              <p:cNvSpPr/>
              <p:nvPr/>
            </p:nvSpPr>
            <p:spPr>
              <a:xfrm flipH="false" flipV="false" rot="0">
                <a:off x="0" y="0"/>
                <a:ext cx="1857013" cy="818729"/>
              </a:xfrm>
              <a:custGeom>
                <a:avLst/>
                <a:gdLst/>
                <a:ahLst/>
                <a:cxnLst/>
                <a:rect r="r" b="b" t="t" l="l"/>
                <a:pathLst>
                  <a:path h="818729" w="1857013">
                    <a:moveTo>
                      <a:pt x="0" y="0"/>
                    </a:moveTo>
                    <a:lnTo>
                      <a:pt x="1857013" y="0"/>
                    </a:lnTo>
                    <a:lnTo>
                      <a:pt x="1857013" y="818729"/>
                    </a:lnTo>
                    <a:lnTo>
                      <a:pt x="0" y="818729"/>
                    </a:lnTo>
                    <a:close/>
                  </a:path>
                </a:pathLst>
              </a:custGeom>
              <a:solidFill>
                <a:srgbClr val="6900FF"/>
              </a:solidFill>
            </p:spPr>
          </p:sp>
          <p:sp>
            <p:nvSpPr>
              <p:cNvPr name="TextBox 6" id="6"/>
              <p:cNvSpPr txBox="true"/>
              <p:nvPr/>
            </p:nvSpPr>
            <p:spPr>
              <a:xfrm>
                <a:off x="0" y="-38100"/>
                <a:ext cx="1857013" cy="856829"/>
              </a:xfrm>
              <a:prstGeom prst="rect">
                <a:avLst/>
              </a:prstGeom>
            </p:spPr>
            <p:txBody>
              <a:bodyPr anchor="ctr" rtlCol="false" tIns="53656" lIns="53656" bIns="53656" rIns="53656"/>
              <a:lstStyle/>
              <a:p>
                <a:pPr algn="ctr">
                  <a:lnSpc>
                    <a:spcPts val="2659"/>
                  </a:lnSpc>
                  <a:spcBef>
                    <a:spcPct val="0"/>
                  </a:spcBef>
                </a:pPr>
              </a:p>
            </p:txBody>
          </p:sp>
        </p:grpSp>
        <p:grpSp>
          <p:nvGrpSpPr>
            <p:cNvPr name="Group 7" id="7"/>
            <p:cNvGrpSpPr/>
            <p:nvPr/>
          </p:nvGrpSpPr>
          <p:grpSpPr>
            <a:xfrm rot="0">
              <a:off x="0" y="0"/>
              <a:ext cx="10605481" cy="2315278"/>
              <a:chOff x="0" y="0"/>
              <a:chExt cx="1983414" cy="432998"/>
            </a:xfrm>
          </p:grpSpPr>
          <p:sp>
            <p:nvSpPr>
              <p:cNvPr name="Freeform 8" id="8"/>
              <p:cNvSpPr/>
              <p:nvPr/>
            </p:nvSpPr>
            <p:spPr>
              <a:xfrm flipH="false" flipV="false" rot="0">
                <a:off x="0" y="0"/>
                <a:ext cx="1983414" cy="432998"/>
              </a:xfrm>
              <a:custGeom>
                <a:avLst/>
                <a:gdLst/>
                <a:ahLst/>
                <a:cxnLst/>
                <a:rect r="r" b="b" t="t" l="l"/>
                <a:pathLst>
                  <a:path h="432998" w="1983414">
                    <a:moveTo>
                      <a:pt x="0" y="0"/>
                    </a:moveTo>
                    <a:lnTo>
                      <a:pt x="1983414" y="0"/>
                    </a:lnTo>
                    <a:lnTo>
                      <a:pt x="1983414" y="432998"/>
                    </a:lnTo>
                    <a:lnTo>
                      <a:pt x="0" y="432998"/>
                    </a:lnTo>
                    <a:close/>
                  </a:path>
                </a:pathLst>
              </a:custGeom>
              <a:solidFill>
                <a:srgbClr val="E2A9F1"/>
              </a:solidFill>
            </p:spPr>
          </p:sp>
          <p:sp>
            <p:nvSpPr>
              <p:cNvPr name="TextBox 9" id="9"/>
              <p:cNvSpPr txBox="true"/>
              <p:nvPr/>
            </p:nvSpPr>
            <p:spPr>
              <a:xfrm>
                <a:off x="0" y="-38100"/>
                <a:ext cx="1983414" cy="471098"/>
              </a:xfrm>
              <a:prstGeom prst="rect">
                <a:avLst/>
              </a:prstGeom>
            </p:spPr>
            <p:txBody>
              <a:bodyPr anchor="ctr" rtlCol="false" tIns="53656" lIns="53656" bIns="53656" rIns="53656"/>
              <a:lstStyle/>
              <a:p>
                <a:pPr algn="ctr">
                  <a:lnSpc>
                    <a:spcPts val="2659"/>
                  </a:lnSpc>
                  <a:spcBef>
                    <a:spcPct val="0"/>
                  </a:spcBef>
                </a:pPr>
              </a:p>
            </p:txBody>
          </p:sp>
        </p:grpSp>
        <p:sp>
          <p:nvSpPr>
            <p:cNvPr name="TextBox 10" id="10"/>
            <p:cNvSpPr txBox="true"/>
            <p:nvPr/>
          </p:nvSpPr>
          <p:spPr>
            <a:xfrm rot="0">
              <a:off x="995846" y="123415"/>
              <a:ext cx="15506052" cy="1973199"/>
            </a:xfrm>
            <a:prstGeom prst="rect">
              <a:avLst/>
            </a:prstGeom>
          </p:spPr>
          <p:txBody>
            <a:bodyPr anchor="t" rtlCol="false" tIns="0" lIns="0" bIns="0" rIns="0">
              <a:spAutoFit/>
            </a:bodyPr>
            <a:lstStyle/>
            <a:p>
              <a:pPr algn="l" marL="0" indent="0" lvl="0">
                <a:lnSpc>
                  <a:spcPts val="11153"/>
                </a:lnSpc>
                <a:spcBef>
                  <a:spcPct val="0"/>
                </a:spcBef>
              </a:pPr>
              <a:r>
                <a:rPr lang="en-US" sz="9294" spc="-371">
                  <a:solidFill>
                    <a:srgbClr val="000000"/>
                  </a:solidFill>
                  <a:latin typeface="Telegraf"/>
                  <a:ea typeface="Telegraf"/>
                  <a:cs typeface="Telegraf"/>
                  <a:sym typeface="Telegraf"/>
                </a:rPr>
                <a:t>Wawancara</a:t>
              </a:r>
            </a:p>
          </p:txBody>
        </p:sp>
        <p:sp>
          <p:nvSpPr>
            <p:cNvPr name="TextBox 11" id="11"/>
            <p:cNvSpPr txBox="true"/>
            <p:nvPr/>
          </p:nvSpPr>
          <p:spPr>
            <a:xfrm rot="0">
              <a:off x="5461308" y="2449674"/>
              <a:ext cx="7739612" cy="3743836"/>
            </a:xfrm>
            <a:prstGeom prst="rect">
              <a:avLst/>
            </a:prstGeom>
          </p:spPr>
          <p:txBody>
            <a:bodyPr anchor="t" rtlCol="false" tIns="0" lIns="0" bIns="0" rIns="0">
              <a:spAutoFit/>
            </a:bodyPr>
            <a:lstStyle/>
            <a:p>
              <a:pPr algn="l" marL="0" indent="0" lvl="0">
                <a:lnSpc>
                  <a:spcPts val="4436"/>
                </a:lnSpc>
                <a:spcBef>
                  <a:spcPct val="0"/>
                </a:spcBef>
              </a:pPr>
              <a:r>
                <a:rPr lang="en-US" sz="3168">
                  <a:solidFill>
                    <a:srgbClr val="FFFFFF"/>
                  </a:solidFill>
                  <a:latin typeface="Telegraf"/>
                  <a:ea typeface="Telegraf"/>
                  <a:cs typeface="Telegraf"/>
                  <a:sym typeface="Telegraf"/>
                </a:rPr>
                <a:t>Wawancara dilakukan oleh peneliti kepada 5 mahasiswa ITB pengguna aplikasi LINE dalam rentang usia 17–22 tahun.</a:t>
              </a:r>
            </a:p>
          </p:txBody>
        </p:sp>
      </p:grpSp>
      <p:sp>
        <p:nvSpPr>
          <p:cNvPr name="Freeform 12" id="12"/>
          <p:cNvSpPr/>
          <p:nvPr/>
        </p:nvSpPr>
        <p:spPr>
          <a:xfrm flipH="false" flipV="false" rot="0">
            <a:off x="0" y="5143500"/>
            <a:ext cx="6174380" cy="6621319"/>
          </a:xfrm>
          <a:custGeom>
            <a:avLst/>
            <a:gdLst/>
            <a:ahLst/>
            <a:cxnLst/>
            <a:rect r="r" b="b" t="t" l="l"/>
            <a:pathLst>
              <a:path h="6621319" w="6174380">
                <a:moveTo>
                  <a:pt x="0" y="0"/>
                </a:moveTo>
                <a:lnTo>
                  <a:pt x="6174380" y="0"/>
                </a:lnTo>
                <a:lnTo>
                  <a:pt x="6174380" y="6621319"/>
                </a:lnTo>
                <a:lnTo>
                  <a:pt x="0" y="6621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62640" y="606272"/>
            <a:ext cx="4511740" cy="4455343"/>
          </a:xfrm>
          <a:custGeom>
            <a:avLst/>
            <a:gdLst/>
            <a:ahLst/>
            <a:cxnLst/>
            <a:rect r="r" b="b" t="t" l="l"/>
            <a:pathLst>
              <a:path h="4455343" w="4511740">
                <a:moveTo>
                  <a:pt x="0" y="0"/>
                </a:moveTo>
                <a:lnTo>
                  <a:pt x="4511740" y="0"/>
                </a:lnTo>
                <a:lnTo>
                  <a:pt x="4511740" y="4455344"/>
                </a:lnTo>
                <a:lnTo>
                  <a:pt x="0" y="4455344"/>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2477"/>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91" y="3302622"/>
            <a:ext cx="4011930" cy="4114800"/>
          </a:xfrm>
          <a:custGeom>
            <a:avLst/>
            <a:gdLst/>
            <a:ahLst/>
            <a:cxnLst/>
            <a:rect r="r" b="b" t="t" l="l"/>
            <a:pathLst>
              <a:path h="4114800" w="4011930">
                <a:moveTo>
                  <a:pt x="0" y="0"/>
                </a:moveTo>
                <a:lnTo>
                  <a:pt x="4011930" y="0"/>
                </a:lnTo>
                <a:lnTo>
                  <a:pt x="4011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40630" y="3153658"/>
            <a:ext cx="10556043" cy="5972175"/>
          </a:xfrm>
          <a:prstGeom prst="rect">
            <a:avLst/>
          </a:prstGeom>
        </p:spPr>
        <p:txBody>
          <a:bodyPr anchor="t" rtlCol="false" tIns="0" lIns="0" bIns="0" rIns="0">
            <a:spAutoFit/>
          </a:bodyPr>
          <a:lstStyle/>
          <a:p>
            <a:pPr algn="just">
              <a:lnSpc>
                <a:spcPts val="3660"/>
              </a:lnSpc>
            </a:pPr>
            <a:r>
              <a:rPr lang="en-US" b="true" sz="3050" spc="-122">
                <a:solidFill>
                  <a:srgbClr val="FFFFFF"/>
                </a:solidFill>
                <a:latin typeface="Telegraf Bold"/>
                <a:ea typeface="Telegraf Bold"/>
                <a:cs typeface="Telegraf Bold"/>
                <a:sym typeface="Telegraf Bold"/>
              </a:rPr>
              <a:t>Preferensi Desain</a:t>
            </a:r>
            <a:r>
              <a:rPr lang="en-US" sz="3050" spc="-122">
                <a:solidFill>
                  <a:srgbClr val="FFFFFF"/>
                </a:solidFill>
                <a:latin typeface="Telegraf"/>
                <a:ea typeface="Telegraf"/>
                <a:cs typeface="Telegraf"/>
                <a:sym typeface="Telegraf"/>
              </a:rPr>
              <a:t>: </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Nyaman dengan seluruh tema aplikasi</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Fleksibilitas background chat</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Warna ikon dasar dianggap terlalu mencolok</a:t>
            </a:r>
          </a:p>
          <a:p>
            <a:pPr algn="just">
              <a:lnSpc>
                <a:spcPts val="3660"/>
              </a:lnSpc>
            </a:pPr>
            <a:r>
              <a:rPr lang="en-US" b="true" sz="3050" spc="-122">
                <a:solidFill>
                  <a:srgbClr val="FFFFFF"/>
                </a:solidFill>
                <a:latin typeface="Telegraf Bold"/>
                <a:ea typeface="Telegraf Bold"/>
                <a:cs typeface="Telegraf Bold"/>
                <a:sym typeface="Telegraf Bold"/>
              </a:rPr>
              <a:t>Pengalaman</a:t>
            </a:r>
            <a:r>
              <a:rPr lang="en-US" sz="3050" spc="-122">
                <a:solidFill>
                  <a:srgbClr val="FFFFFF"/>
                </a:solidFill>
                <a:latin typeface="Telegraf"/>
                <a:ea typeface="Telegraf"/>
                <a:cs typeface="Telegraf"/>
                <a:sym typeface="Telegraf"/>
              </a:rPr>
              <a:t> :</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Grup Kuliah (Alasan utama pakai).</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Kualitas Foto/Video Buruk.</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Dokumen Kedaluwarsa.</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Sulit untuk Pengguna Baru.</a:t>
            </a:r>
          </a:p>
          <a:p>
            <a:pPr algn="just">
              <a:lnSpc>
                <a:spcPts val="3660"/>
              </a:lnSpc>
            </a:pPr>
            <a:r>
              <a:rPr lang="en-US" b="true" sz="3050" spc="-122">
                <a:solidFill>
                  <a:srgbClr val="FFFFFF"/>
                </a:solidFill>
                <a:latin typeface="Telegraf Bold"/>
                <a:ea typeface="Telegraf Bold"/>
                <a:cs typeface="Telegraf Bold"/>
                <a:sym typeface="Telegraf Bold"/>
              </a:rPr>
              <a:t>Saran</a:t>
            </a:r>
            <a:r>
              <a:rPr lang="en-US" sz="3050" spc="-122">
                <a:solidFill>
                  <a:srgbClr val="FFFFFF"/>
                </a:solidFill>
                <a:latin typeface="Telegraf"/>
                <a:ea typeface="Telegraf"/>
                <a:cs typeface="Telegraf"/>
                <a:sym typeface="Telegraf"/>
              </a:rPr>
              <a:t> :</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Announcement dan Notes perlu digabung.</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Desain modern dan minimalis</a:t>
            </a:r>
          </a:p>
          <a:p>
            <a:pPr algn="just" marL="658496" indent="-329248" lvl="1">
              <a:lnSpc>
                <a:spcPts val="3660"/>
              </a:lnSpc>
              <a:buFont typeface="Arial"/>
              <a:buChar char="•"/>
            </a:pPr>
            <a:r>
              <a:rPr lang="en-US" sz="3050" spc="-122">
                <a:solidFill>
                  <a:srgbClr val="FFFFFF"/>
                </a:solidFill>
                <a:latin typeface="Telegraf"/>
                <a:ea typeface="Telegraf"/>
                <a:cs typeface="Telegraf"/>
                <a:sym typeface="Telegraf"/>
              </a:rPr>
              <a:t>Kemudahan penambahan ID LINE</a:t>
            </a:r>
          </a:p>
        </p:txBody>
      </p:sp>
      <p:sp>
        <p:nvSpPr>
          <p:cNvPr name="TextBox 5" id="5"/>
          <p:cNvSpPr txBox="true"/>
          <p:nvPr/>
        </p:nvSpPr>
        <p:spPr>
          <a:xfrm rot="0">
            <a:off x="443512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Wawancara</a:t>
            </a:r>
          </a:p>
        </p:txBody>
      </p:sp>
      <p:sp>
        <p:nvSpPr>
          <p:cNvPr name="TextBox 6" id="6"/>
          <p:cNvSpPr txBox="true"/>
          <p:nvPr/>
        </p:nvSpPr>
        <p:spPr>
          <a:xfrm rot="0">
            <a:off x="5040630" y="2464962"/>
            <a:ext cx="7381422" cy="485775"/>
          </a:xfrm>
          <a:prstGeom prst="rect">
            <a:avLst/>
          </a:prstGeom>
        </p:spPr>
        <p:txBody>
          <a:bodyPr anchor="t" rtlCol="false" tIns="0" lIns="0" bIns="0" rIns="0">
            <a:spAutoFit/>
          </a:bodyPr>
          <a:lstStyle/>
          <a:p>
            <a:pPr algn="just">
              <a:lnSpc>
                <a:spcPts val="3660"/>
              </a:lnSpc>
              <a:spcBef>
                <a:spcPct val="0"/>
              </a:spcBef>
            </a:pPr>
            <a:r>
              <a:rPr lang="en-US" b="true" sz="3050" spc="-122">
                <a:solidFill>
                  <a:srgbClr val="FFFFFF"/>
                </a:solidFill>
                <a:latin typeface="Telegraf Bold"/>
                <a:ea typeface="Telegraf Bold"/>
                <a:cs typeface="Telegraf Bold"/>
                <a:sym typeface="Telegraf Bold"/>
              </a:rPr>
              <a:t>Profil</a:t>
            </a:r>
            <a:r>
              <a:rPr lang="en-US" sz="3050" spc="-122">
                <a:solidFill>
                  <a:srgbClr val="FFFFFF"/>
                </a:solidFill>
                <a:latin typeface="Telegraf"/>
                <a:ea typeface="Telegraf"/>
                <a:cs typeface="Telegraf"/>
                <a:sym typeface="Telegraf"/>
              </a:rPr>
              <a:t> : pengguna lama (sejak SD tahun 2013) </a:t>
            </a:r>
          </a:p>
        </p:txBody>
      </p:sp>
      <p:sp>
        <p:nvSpPr>
          <p:cNvPr name="TextBox 7" id="7"/>
          <p:cNvSpPr txBox="true"/>
          <p:nvPr/>
        </p:nvSpPr>
        <p:spPr>
          <a:xfrm rot="0">
            <a:off x="1285441" y="7369797"/>
            <a:ext cx="2287429" cy="581025"/>
          </a:xfrm>
          <a:prstGeom prst="rect">
            <a:avLst/>
          </a:prstGeom>
        </p:spPr>
        <p:txBody>
          <a:bodyPr anchor="t" rtlCol="false" tIns="0" lIns="0" bIns="0" rIns="0">
            <a:spAutoFit/>
          </a:bodyPr>
          <a:lstStyle/>
          <a:p>
            <a:pPr algn="ctr">
              <a:lnSpc>
                <a:spcPts val="4200"/>
              </a:lnSpc>
              <a:spcBef>
                <a:spcPct val="0"/>
              </a:spcBef>
            </a:pPr>
            <a:r>
              <a:rPr lang="en-US" sz="3500" spc="-140">
                <a:solidFill>
                  <a:srgbClr val="FFFFFF"/>
                </a:solidFill>
                <a:latin typeface="Telegraf"/>
                <a:ea typeface="Telegraf"/>
                <a:cs typeface="Telegraf"/>
                <a:sym typeface="Telegraf"/>
              </a:rPr>
              <a:t>Pengguna  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91" y="3035922"/>
            <a:ext cx="4011930" cy="4114800"/>
          </a:xfrm>
          <a:custGeom>
            <a:avLst/>
            <a:gdLst/>
            <a:ahLst/>
            <a:cxnLst/>
            <a:rect r="r" b="b" t="t" l="l"/>
            <a:pathLst>
              <a:path h="4114800" w="4011930">
                <a:moveTo>
                  <a:pt x="0" y="0"/>
                </a:moveTo>
                <a:lnTo>
                  <a:pt x="4011930" y="0"/>
                </a:lnTo>
                <a:lnTo>
                  <a:pt x="4011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40630" y="3068276"/>
            <a:ext cx="12913051" cy="46005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Preferensi Desain</a:t>
            </a:r>
            <a:r>
              <a:rPr lang="en-US" sz="3046" spc="-121">
                <a:solidFill>
                  <a:srgbClr val="FFFFFF"/>
                </a:solidFill>
                <a:latin typeface="Telegraf"/>
                <a:ea typeface="Telegraf"/>
                <a:cs typeface="Telegraf"/>
                <a:sym typeface="Telegraf"/>
              </a:rPr>
              <a:t>: </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Variasi tema kustom</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Bagian obrolan dianggap paling menarik secara visual.</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Terganggu oleh elemen visual seperti iklan dan kepadatan menu utama</a:t>
            </a:r>
          </a:p>
          <a:p>
            <a:pPr algn="just">
              <a:lnSpc>
                <a:spcPts val="3656"/>
              </a:lnSpc>
            </a:pPr>
          </a:p>
          <a:p>
            <a:pPr algn="just">
              <a:lnSpc>
                <a:spcPts val="3656"/>
              </a:lnSpc>
            </a:pPr>
          </a:p>
          <a:p>
            <a:pPr algn="just">
              <a:lnSpc>
                <a:spcPts val="3656"/>
              </a:lnSpc>
            </a:pPr>
          </a:p>
          <a:p>
            <a:pPr algn="just">
              <a:lnSpc>
                <a:spcPts val="3656"/>
              </a:lnSpc>
            </a:pPr>
          </a:p>
          <a:p>
            <a:pPr algn="just">
              <a:lnSpc>
                <a:spcPts val="3656"/>
              </a:lnSpc>
            </a:pPr>
          </a:p>
          <a:p>
            <a:pPr algn="just">
              <a:lnSpc>
                <a:spcPts val="3656"/>
              </a:lnSpc>
            </a:pPr>
          </a:p>
        </p:txBody>
      </p:sp>
      <p:sp>
        <p:nvSpPr>
          <p:cNvPr name="TextBox 5" id="5"/>
          <p:cNvSpPr txBox="true"/>
          <p:nvPr/>
        </p:nvSpPr>
        <p:spPr>
          <a:xfrm rot="0">
            <a:off x="443512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Wawancara</a:t>
            </a:r>
          </a:p>
        </p:txBody>
      </p:sp>
      <p:sp>
        <p:nvSpPr>
          <p:cNvPr name="TextBox 6" id="6"/>
          <p:cNvSpPr txBox="true"/>
          <p:nvPr/>
        </p:nvSpPr>
        <p:spPr>
          <a:xfrm rot="0">
            <a:off x="5040630" y="2153876"/>
            <a:ext cx="11446304" cy="942975"/>
          </a:xfrm>
          <a:prstGeom prst="rect">
            <a:avLst/>
          </a:prstGeom>
        </p:spPr>
        <p:txBody>
          <a:bodyPr anchor="t" rtlCol="false" tIns="0" lIns="0" bIns="0" rIns="0">
            <a:spAutoFit/>
          </a:bodyPr>
          <a:lstStyle/>
          <a:p>
            <a:pPr algn="just">
              <a:lnSpc>
                <a:spcPts val="3656"/>
              </a:lnSpc>
              <a:spcBef>
                <a:spcPct val="0"/>
              </a:spcBef>
            </a:pPr>
            <a:r>
              <a:rPr lang="en-US" b="true" sz="3046" spc="-121">
                <a:solidFill>
                  <a:srgbClr val="FFFFFF"/>
                </a:solidFill>
                <a:latin typeface="Telegraf Bold"/>
                <a:ea typeface="Telegraf Bold"/>
                <a:cs typeface="Telegraf Bold"/>
                <a:sym typeface="Telegraf Bold"/>
              </a:rPr>
              <a:t>Profil</a:t>
            </a:r>
            <a:r>
              <a:rPr lang="en-US" sz="3046" spc="-121">
                <a:solidFill>
                  <a:srgbClr val="FFFFFF"/>
                </a:solidFill>
                <a:latin typeface="Telegraf"/>
                <a:ea typeface="Telegraf"/>
                <a:cs typeface="Telegraf"/>
                <a:sym typeface="Telegraf"/>
              </a:rPr>
              <a:t>:  Pengguna 2  menggunakan LINE sejak SD, mulai kembali aktif sekitar 1 tahun ini.</a:t>
            </a:r>
          </a:p>
        </p:txBody>
      </p:sp>
      <p:sp>
        <p:nvSpPr>
          <p:cNvPr name="TextBox 7" id="7"/>
          <p:cNvSpPr txBox="true"/>
          <p:nvPr/>
        </p:nvSpPr>
        <p:spPr>
          <a:xfrm rot="0">
            <a:off x="5040630" y="5114925"/>
            <a:ext cx="12358066" cy="942975"/>
          </a:xfrm>
          <a:prstGeom prst="rect">
            <a:avLst/>
          </a:prstGeom>
        </p:spPr>
        <p:txBody>
          <a:bodyPr anchor="t" rtlCol="false" tIns="0" lIns="0" bIns="0" rIns="0">
            <a:spAutoFit/>
          </a:bodyPr>
          <a:lstStyle/>
          <a:p>
            <a:pPr algn="just">
              <a:lnSpc>
                <a:spcPts val="3656"/>
              </a:lnSpc>
              <a:spcBef>
                <a:spcPct val="0"/>
              </a:spcBef>
            </a:pPr>
            <a:r>
              <a:rPr lang="en-US" b="true" sz="3046" spc="-121">
                <a:solidFill>
                  <a:srgbClr val="FFFFFF"/>
                </a:solidFill>
                <a:latin typeface="Telegraf Bold"/>
                <a:ea typeface="Telegraf Bold"/>
                <a:cs typeface="Telegraf Bold"/>
                <a:sym typeface="Telegraf Bold"/>
              </a:rPr>
              <a:t>Pengalaman</a:t>
            </a:r>
            <a:r>
              <a:rPr lang="en-US" sz="3046" spc="-121">
                <a:solidFill>
                  <a:srgbClr val="FFFFFF"/>
                </a:solidFill>
                <a:latin typeface="Telegraf"/>
                <a:ea typeface="Telegraf"/>
                <a:cs typeface="Telegraf"/>
                <a:sym typeface="Telegraf"/>
              </a:rPr>
              <a:t>: Penggunaan mayoritas untuk grup kuliah dan les, serta menilai LINE lebih sulit digunakan dibanding WhatsApp.</a:t>
            </a:r>
          </a:p>
        </p:txBody>
      </p:sp>
      <p:sp>
        <p:nvSpPr>
          <p:cNvPr name="TextBox 8" id="8"/>
          <p:cNvSpPr txBox="true"/>
          <p:nvPr/>
        </p:nvSpPr>
        <p:spPr>
          <a:xfrm rot="0">
            <a:off x="5040630" y="6029325"/>
            <a:ext cx="6253229" cy="485775"/>
          </a:xfrm>
          <a:prstGeom prst="rect">
            <a:avLst/>
          </a:prstGeom>
        </p:spPr>
        <p:txBody>
          <a:bodyPr anchor="t" rtlCol="false" tIns="0" lIns="0" bIns="0" rIns="0">
            <a:spAutoFit/>
          </a:bodyPr>
          <a:lstStyle/>
          <a:p>
            <a:pPr algn="just">
              <a:lnSpc>
                <a:spcPts val="3656"/>
              </a:lnSpc>
              <a:spcBef>
                <a:spcPct val="0"/>
              </a:spcBef>
            </a:pPr>
            <a:r>
              <a:rPr lang="en-US" b="true" sz="3046" spc="-121">
                <a:solidFill>
                  <a:srgbClr val="FFFFFF"/>
                </a:solidFill>
                <a:latin typeface="Telegraf Bold"/>
                <a:ea typeface="Telegraf Bold"/>
                <a:cs typeface="Telegraf Bold"/>
                <a:sym typeface="Telegraf Bold"/>
              </a:rPr>
              <a:t>Saran</a:t>
            </a:r>
            <a:r>
              <a:rPr lang="en-US" sz="3046" spc="-121">
                <a:solidFill>
                  <a:srgbClr val="FFFFFF"/>
                </a:solidFill>
                <a:latin typeface="Telegraf"/>
                <a:ea typeface="Telegraf"/>
                <a:cs typeface="Telegraf"/>
                <a:sym typeface="Telegraf"/>
              </a:rPr>
              <a:t>: Perbaikan tata letak</a:t>
            </a:r>
          </a:p>
        </p:txBody>
      </p:sp>
      <p:sp>
        <p:nvSpPr>
          <p:cNvPr name="TextBox 9" id="9"/>
          <p:cNvSpPr txBox="true"/>
          <p:nvPr/>
        </p:nvSpPr>
        <p:spPr>
          <a:xfrm rot="0">
            <a:off x="1379098" y="7314640"/>
            <a:ext cx="2100116" cy="529737"/>
          </a:xfrm>
          <a:prstGeom prst="rect">
            <a:avLst/>
          </a:prstGeom>
        </p:spPr>
        <p:txBody>
          <a:bodyPr anchor="t" rtlCol="false" tIns="0" lIns="0" bIns="0" rIns="0">
            <a:spAutoFit/>
          </a:bodyPr>
          <a:lstStyle/>
          <a:p>
            <a:pPr algn="ctr">
              <a:lnSpc>
                <a:spcPts val="3871"/>
              </a:lnSpc>
              <a:spcBef>
                <a:spcPct val="0"/>
              </a:spcBef>
            </a:pPr>
            <a:r>
              <a:rPr lang="en-US" sz="3225" spc="-129">
                <a:solidFill>
                  <a:srgbClr val="FFFFFF"/>
                </a:solidFill>
                <a:latin typeface="Telegraf"/>
                <a:ea typeface="Telegraf"/>
                <a:cs typeface="Telegraf"/>
                <a:sym typeface="Telegraf"/>
              </a:rPr>
              <a:t>Pengguna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91" y="3035922"/>
            <a:ext cx="4011930" cy="4114800"/>
          </a:xfrm>
          <a:custGeom>
            <a:avLst/>
            <a:gdLst/>
            <a:ahLst/>
            <a:cxnLst/>
            <a:rect r="r" b="b" t="t" l="l"/>
            <a:pathLst>
              <a:path h="4114800" w="4011930">
                <a:moveTo>
                  <a:pt x="0" y="0"/>
                </a:moveTo>
                <a:lnTo>
                  <a:pt x="4011930" y="0"/>
                </a:lnTo>
                <a:lnTo>
                  <a:pt x="4011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3512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Wawancara</a:t>
            </a:r>
          </a:p>
        </p:txBody>
      </p:sp>
      <p:sp>
        <p:nvSpPr>
          <p:cNvPr name="TextBox 5" id="5"/>
          <p:cNvSpPr txBox="true"/>
          <p:nvPr/>
        </p:nvSpPr>
        <p:spPr>
          <a:xfrm rot="0">
            <a:off x="5040630" y="2153876"/>
            <a:ext cx="11446304" cy="942975"/>
          </a:xfrm>
          <a:prstGeom prst="rect">
            <a:avLst/>
          </a:prstGeom>
        </p:spPr>
        <p:txBody>
          <a:bodyPr anchor="t" rtlCol="false" tIns="0" lIns="0" bIns="0" rIns="0">
            <a:spAutoFit/>
          </a:bodyPr>
          <a:lstStyle/>
          <a:p>
            <a:pPr algn="just">
              <a:lnSpc>
                <a:spcPts val="3656"/>
              </a:lnSpc>
              <a:spcBef>
                <a:spcPct val="0"/>
              </a:spcBef>
            </a:pPr>
            <a:r>
              <a:rPr lang="en-US" b="true" sz="3046" spc="-121">
                <a:solidFill>
                  <a:srgbClr val="FFFFFF"/>
                </a:solidFill>
                <a:latin typeface="Telegraf Bold"/>
                <a:ea typeface="Telegraf Bold"/>
                <a:cs typeface="Telegraf Bold"/>
                <a:sym typeface="Telegraf Bold"/>
              </a:rPr>
              <a:t>Profil</a:t>
            </a:r>
            <a:r>
              <a:rPr lang="en-US" sz="3046" spc="-121">
                <a:solidFill>
                  <a:srgbClr val="FFFFFF"/>
                </a:solidFill>
                <a:latin typeface="Telegraf"/>
                <a:ea typeface="Telegraf"/>
                <a:cs typeface="Telegraf"/>
                <a:sym typeface="Telegraf"/>
              </a:rPr>
              <a:t>:  Pengguna 3 menggunakan LINE sejak SD, penggunaan aktif sejak berkuliah</a:t>
            </a:r>
          </a:p>
        </p:txBody>
      </p:sp>
      <p:sp>
        <p:nvSpPr>
          <p:cNvPr name="TextBox 6" id="6"/>
          <p:cNvSpPr txBox="true"/>
          <p:nvPr/>
        </p:nvSpPr>
        <p:spPr>
          <a:xfrm rot="0">
            <a:off x="5040630" y="3343497"/>
            <a:ext cx="11446304" cy="568642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Preferensi Desain</a:t>
            </a:r>
            <a:r>
              <a:rPr lang="en-US" sz="3046" spc="-121">
                <a:solidFill>
                  <a:srgbClr val="FFFFFF"/>
                </a:solidFill>
                <a:latin typeface="Telegraf"/>
                <a:ea typeface="Telegraf"/>
                <a:cs typeface="Telegraf"/>
                <a:sym typeface="Telegraf"/>
              </a:rPr>
              <a:t>: </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Menggunakan tema hitam dan tidak menyukai tema serta stiker berbayar.</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Menyukai bagian Themes Store.</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Main menu terasa penuh dan membingungkan.</a:t>
            </a:r>
          </a:p>
          <a:p>
            <a:pPr algn="just" marL="657820" indent="-328910" lvl="1">
              <a:lnSpc>
                <a:spcPts val="3656"/>
              </a:lnSpc>
              <a:buFont typeface="Arial"/>
              <a:buChar char="•"/>
            </a:pPr>
            <a:r>
              <a:rPr lang="en-US" sz="3046" spc="-121">
                <a:solidFill>
                  <a:srgbClr val="FFFFFF"/>
                </a:solidFill>
                <a:latin typeface="Telegraf"/>
                <a:ea typeface="Telegraf"/>
                <a:cs typeface="Telegraf"/>
                <a:sym typeface="Telegraf"/>
              </a:rPr>
              <a:t>Terganggu oleh promosi yang tidak bisa disembunyikan.</a:t>
            </a:r>
          </a:p>
          <a:p>
            <a:pPr algn="l">
              <a:lnSpc>
                <a:spcPts val="1679"/>
              </a:lnSpc>
            </a:pPr>
          </a:p>
          <a:p>
            <a:pPr algn="l">
              <a:lnSpc>
                <a:spcPts val="1679"/>
              </a:lnSpc>
            </a:pPr>
          </a:p>
          <a:p>
            <a:pPr algn="l">
              <a:lnSpc>
                <a:spcPts val="1679"/>
              </a:lnSpc>
            </a:pPr>
          </a:p>
          <a:p>
            <a:pPr algn="just">
              <a:lnSpc>
                <a:spcPts val="3656"/>
              </a:lnSpc>
            </a:pPr>
          </a:p>
          <a:p>
            <a:pPr algn="just">
              <a:lnSpc>
                <a:spcPts val="3656"/>
              </a:lnSpc>
            </a:pPr>
          </a:p>
          <a:p>
            <a:pPr algn="just">
              <a:lnSpc>
                <a:spcPts val="3656"/>
              </a:lnSpc>
            </a:pPr>
          </a:p>
          <a:p>
            <a:pPr algn="just">
              <a:lnSpc>
                <a:spcPts val="3656"/>
              </a:lnSpc>
            </a:pPr>
          </a:p>
          <a:p>
            <a:pPr algn="just">
              <a:lnSpc>
                <a:spcPts val="3656"/>
              </a:lnSpc>
            </a:pPr>
          </a:p>
        </p:txBody>
      </p:sp>
      <p:sp>
        <p:nvSpPr>
          <p:cNvPr name="TextBox 7" id="7"/>
          <p:cNvSpPr txBox="true"/>
          <p:nvPr/>
        </p:nvSpPr>
        <p:spPr>
          <a:xfrm rot="0">
            <a:off x="5040630" y="6258147"/>
            <a:ext cx="11446304" cy="23145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Pengalaman</a:t>
            </a:r>
            <a:r>
              <a:rPr lang="en-US" sz="3046" spc="-121">
                <a:solidFill>
                  <a:srgbClr val="FFFFFF"/>
                </a:solidFill>
                <a:latin typeface="Telegraf"/>
                <a:ea typeface="Telegraf"/>
                <a:cs typeface="Telegraf"/>
                <a:sym typeface="Telegraf"/>
              </a:rPr>
              <a:t>: LINE dianggap lambat dan sulit digunakan (fitur split bill membingungkan), namun tetap dipakai untuk pekerjaan sampingan dan karena banyak rekan menggunakannya.</a:t>
            </a:r>
          </a:p>
          <a:p>
            <a:pPr algn="just">
              <a:lnSpc>
                <a:spcPts val="3656"/>
              </a:lnSpc>
            </a:pPr>
          </a:p>
          <a:p>
            <a:pPr algn="just">
              <a:lnSpc>
                <a:spcPts val="3656"/>
              </a:lnSpc>
              <a:spcBef>
                <a:spcPct val="0"/>
              </a:spcBef>
            </a:pPr>
          </a:p>
        </p:txBody>
      </p:sp>
      <p:sp>
        <p:nvSpPr>
          <p:cNvPr name="TextBox 8" id="8"/>
          <p:cNvSpPr txBox="true"/>
          <p:nvPr/>
        </p:nvSpPr>
        <p:spPr>
          <a:xfrm rot="0">
            <a:off x="5040630" y="7629747"/>
            <a:ext cx="11446304" cy="14001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Saran</a:t>
            </a:r>
            <a:r>
              <a:rPr lang="en-US" sz="3046" spc="-121">
                <a:solidFill>
                  <a:srgbClr val="FFFFFF"/>
                </a:solidFill>
                <a:latin typeface="Telegraf"/>
                <a:ea typeface="Telegraf"/>
                <a:cs typeface="Telegraf"/>
                <a:sym typeface="Telegraf"/>
              </a:rPr>
              <a:t>: Desain aplikasi sebaiknya dibuat lebih simpel, fitur-fitur yang tidak sesuai dengan esensi dihilangkan.</a:t>
            </a:r>
          </a:p>
          <a:p>
            <a:pPr algn="just">
              <a:lnSpc>
                <a:spcPts val="3656"/>
              </a:lnSpc>
              <a:spcBef>
                <a:spcPct val="0"/>
              </a:spcBef>
            </a:pPr>
          </a:p>
        </p:txBody>
      </p:sp>
      <p:sp>
        <p:nvSpPr>
          <p:cNvPr name="TextBox 9" id="9"/>
          <p:cNvSpPr txBox="true"/>
          <p:nvPr/>
        </p:nvSpPr>
        <p:spPr>
          <a:xfrm rot="0">
            <a:off x="1380326" y="7314640"/>
            <a:ext cx="2097660" cy="529737"/>
          </a:xfrm>
          <a:prstGeom prst="rect">
            <a:avLst/>
          </a:prstGeom>
        </p:spPr>
        <p:txBody>
          <a:bodyPr anchor="t" rtlCol="false" tIns="0" lIns="0" bIns="0" rIns="0">
            <a:spAutoFit/>
          </a:bodyPr>
          <a:lstStyle/>
          <a:p>
            <a:pPr algn="ctr">
              <a:lnSpc>
                <a:spcPts val="3871"/>
              </a:lnSpc>
              <a:spcBef>
                <a:spcPct val="0"/>
              </a:spcBef>
            </a:pPr>
            <a:r>
              <a:rPr lang="en-US" sz="3225" spc="-129">
                <a:solidFill>
                  <a:srgbClr val="FFFFFF"/>
                </a:solidFill>
                <a:latin typeface="Telegraf"/>
                <a:ea typeface="Telegraf"/>
                <a:cs typeface="Telegraf"/>
                <a:sym typeface="Telegraf"/>
              </a:rPr>
              <a:t>Pengguna 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91" y="3035922"/>
            <a:ext cx="4011930" cy="4114800"/>
          </a:xfrm>
          <a:custGeom>
            <a:avLst/>
            <a:gdLst/>
            <a:ahLst/>
            <a:cxnLst/>
            <a:rect r="r" b="b" t="t" l="l"/>
            <a:pathLst>
              <a:path h="4114800" w="4011930">
                <a:moveTo>
                  <a:pt x="0" y="0"/>
                </a:moveTo>
                <a:lnTo>
                  <a:pt x="4011930" y="0"/>
                </a:lnTo>
                <a:lnTo>
                  <a:pt x="4011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975613" y="1941715"/>
            <a:ext cx="11446304" cy="14001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Profil</a:t>
            </a:r>
            <a:r>
              <a:rPr lang="en-US" sz="3046" spc="-121">
                <a:solidFill>
                  <a:srgbClr val="FFFFFF"/>
                </a:solidFill>
                <a:latin typeface="Telegraf"/>
                <a:ea typeface="Telegraf"/>
                <a:cs typeface="Telegraf"/>
                <a:sym typeface="Telegraf"/>
              </a:rPr>
              <a:t>:  Pengguna 4 telah menggunakan LINE selama kurang lebih 2-3 bulan untuk keperluan kuliah.</a:t>
            </a:r>
          </a:p>
          <a:p>
            <a:pPr algn="just">
              <a:lnSpc>
                <a:spcPts val="3656"/>
              </a:lnSpc>
              <a:spcBef>
                <a:spcPct val="0"/>
              </a:spcBef>
            </a:pPr>
          </a:p>
        </p:txBody>
      </p:sp>
      <p:sp>
        <p:nvSpPr>
          <p:cNvPr name="TextBox 5" id="5"/>
          <p:cNvSpPr txBox="true"/>
          <p:nvPr/>
        </p:nvSpPr>
        <p:spPr>
          <a:xfrm rot="0">
            <a:off x="4975613" y="2997822"/>
            <a:ext cx="11316271" cy="5631675"/>
          </a:xfrm>
          <a:prstGeom prst="rect">
            <a:avLst/>
          </a:prstGeom>
        </p:spPr>
        <p:txBody>
          <a:bodyPr anchor="t" rtlCol="false" tIns="0" lIns="0" bIns="0" rIns="0">
            <a:spAutoFit/>
          </a:bodyPr>
          <a:lstStyle/>
          <a:p>
            <a:pPr algn="just">
              <a:lnSpc>
                <a:spcPts val="3614"/>
              </a:lnSpc>
            </a:pPr>
            <a:r>
              <a:rPr lang="en-US" b="true" sz="3012" spc="-120">
                <a:solidFill>
                  <a:srgbClr val="FFFFFF"/>
                </a:solidFill>
                <a:latin typeface="Telegraf Bold"/>
                <a:ea typeface="Telegraf Bold"/>
                <a:cs typeface="Telegraf Bold"/>
                <a:sym typeface="Telegraf Bold"/>
              </a:rPr>
              <a:t>Preferensi Desain</a:t>
            </a:r>
            <a:r>
              <a:rPr lang="en-US" sz="3012" spc="-120">
                <a:solidFill>
                  <a:srgbClr val="FFFFFF"/>
                </a:solidFill>
                <a:latin typeface="Telegraf"/>
                <a:ea typeface="Telegraf"/>
                <a:cs typeface="Telegraf"/>
                <a:sym typeface="Telegraf"/>
              </a:rPr>
              <a:t>: </a:t>
            </a:r>
          </a:p>
          <a:p>
            <a:pPr algn="just" marL="650347" indent="-325174" lvl="1">
              <a:lnSpc>
                <a:spcPts val="3614"/>
              </a:lnSpc>
              <a:buFont typeface="Arial"/>
              <a:buChar char="•"/>
            </a:pPr>
            <a:r>
              <a:rPr lang="en-US" sz="3012" spc="-120">
                <a:solidFill>
                  <a:srgbClr val="FFFFFF"/>
                </a:solidFill>
                <a:latin typeface="Telegraf"/>
                <a:ea typeface="Telegraf"/>
                <a:cs typeface="Telegraf"/>
                <a:sym typeface="Telegraf"/>
              </a:rPr>
              <a:t>Menyukai tema dan kustomisasi profil, menggunakan tema hitam karena nyaman.</a:t>
            </a:r>
          </a:p>
          <a:p>
            <a:pPr algn="just" marL="650347" indent="-325174" lvl="1">
              <a:lnSpc>
                <a:spcPts val="3614"/>
              </a:lnSpc>
              <a:buFont typeface="Arial"/>
              <a:buChar char="•"/>
            </a:pPr>
            <a:r>
              <a:rPr lang="en-US" sz="3012" spc="-120">
                <a:solidFill>
                  <a:srgbClr val="FFFFFF"/>
                </a:solidFill>
                <a:latin typeface="Telegraf"/>
                <a:ea typeface="Telegraf"/>
                <a:cs typeface="Telegraf"/>
                <a:sym typeface="Telegraf"/>
              </a:rPr>
              <a:t>Tata letak tombol dinilai membingungkan bagi pengguna baru.</a:t>
            </a:r>
          </a:p>
          <a:p>
            <a:pPr algn="just" marL="650347" indent="-325174" lvl="1">
              <a:lnSpc>
                <a:spcPts val="3614"/>
              </a:lnSpc>
              <a:buFont typeface="Arial"/>
              <a:buChar char="•"/>
            </a:pPr>
            <a:r>
              <a:rPr lang="en-US" sz="3012" spc="-120">
                <a:solidFill>
                  <a:srgbClr val="FFFFFF"/>
                </a:solidFill>
                <a:latin typeface="Telegraf"/>
                <a:ea typeface="Telegraf"/>
                <a:cs typeface="Telegraf"/>
                <a:sym typeface="Telegraf"/>
              </a:rPr>
              <a:t>L</a:t>
            </a:r>
            <a:r>
              <a:rPr lang="en-US" sz="3012" spc="-120">
                <a:solidFill>
                  <a:srgbClr val="FFFFFF"/>
                </a:solidFill>
                <a:latin typeface="Telegraf"/>
                <a:ea typeface="Telegraf"/>
                <a:cs typeface="Telegraf"/>
                <a:sym typeface="Telegraf"/>
              </a:rPr>
              <a:t>INE dinilai lebih fokus pada tampilan daripada kemudahan penggunaan.</a:t>
            </a:r>
          </a:p>
          <a:p>
            <a:pPr algn="l">
              <a:lnSpc>
                <a:spcPts val="1660"/>
              </a:lnSpc>
            </a:pPr>
          </a:p>
          <a:p>
            <a:pPr algn="l">
              <a:lnSpc>
                <a:spcPts val="1660"/>
              </a:lnSpc>
            </a:pPr>
          </a:p>
          <a:p>
            <a:pPr algn="l">
              <a:lnSpc>
                <a:spcPts val="1660"/>
              </a:lnSpc>
            </a:pPr>
          </a:p>
          <a:p>
            <a:pPr algn="just">
              <a:lnSpc>
                <a:spcPts val="3614"/>
              </a:lnSpc>
            </a:pPr>
          </a:p>
          <a:p>
            <a:pPr algn="just">
              <a:lnSpc>
                <a:spcPts val="3614"/>
              </a:lnSpc>
            </a:pPr>
          </a:p>
          <a:p>
            <a:pPr algn="just">
              <a:lnSpc>
                <a:spcPts val="3614"/>
              </a:lnSpc>
            </a:pPr>
          </a:p>
          <a:p>
            <a:pPr algn="just">
              <a:lnSpc>
                <a:spcPts val="3614"/>
              </a:lnSpc>
            </a:pPr>
          </a:p>
          <a:p>
            <a:pPr algn="just">
              <a:lnSpc>
                <a:spcPts val="3614"/>
              </a:lnSpc>
            </a:pPr>
          </a:p>
        </p:txBody>
      </p:sp>
      <p:sp>
        <p:nvSpPr>
          <p:cNvPr name="TextBox 6" id="6"/>
          <p:cNvSpPr txBox="true"/>
          <p:nvPr/>
        </p:nvSpPr>
        <p:spPr>
          <a:xfrm rot="0">
            <a:off x="443512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Wawancara</a:t>
            </a:r>
          </a:p>
        </p:txBody>
      </p:sp>
      <p:sp>
        <p:nvSpPr>
          <p:cNvPr name="TextBox 7" id="7"/>
          <p:cNvSpPr txBox="true"/>
          <p:nvPr/>
        </p:nvSpPr>
        <p:spPr>
          <a:xfrm rot="0">
            <a:off x="4975613" y="5804135"/>
            <a:ext cx="11446304" cy="41433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Pengalaman</a:t>
            </a:r>
            <a:r>
              <a:rPr lang="en-US" sz="3046" spc="-121">
                <a:solidFill>
                  <a:srgbClr val="FFFFFF"/>
                </a:solidFill>
                <a:latin typeface="Telegraf"/>
                <a:ea typeface="Telegraf"/>
                <a:cs typeface="Telegraf"/>
                <a:sym typeface="Telegraf"/>
              </a:rPr>
              <a:t>: Pengguna sering memakai fitur chatting, polling, dan berbagi file, namun mengalami kesulitan saat login, bingung dengan fitur “delete” dan “unsend”, menilai LINE lebih sulit digunakan daripada WhatsApp, serta merasa layanan pelanggannya lambat dan sulit dihubungi.</a:t>
            </a:r>
          </a:p>
          <a:p>
            <a:pPr algn="just">
              <a:lnSpc>
                <a:spcPts val="3656"/>
              </a:lnSpc>
            </a:pPr>
          </a:p>
          <a:p>
            <a:pPr algn="just">
              <a:lnSpc>
                <a:spcPts val="3656"/>
              </a:lnSpc>
            </a:pPr>
          </a:p>
          <a:p>
            <a:pPr algn="just">
              <a:lnSpc>
                <a:spcPts val="3656"/>
              </a:lnSpc>
            </a:pPr>
          </a:p>
          <a:p>
            <a:pPr algn="just">
              <a:lnSpc>
                <a:spcPts val="3656"/>
              </a:lnSpc>
              <a:spcBef>
                <a:spcPct val="0"/>
              </a:spcBef>
            </a:pPr>
          </a:p>
        </p:txBody>
      </p:sp>
      <p:sp>
        <p:nvSpPr>
          <p:cNvPr name="TextBox 8" id="8"/>
          <p:cNvSpPr txBox="true"/>
          <p:nvPr/>
        </p:nvSpPr>
        <p:spPr>
          <a:xfrm rot="0">
            <a:off x="4975613" y="8178053"/>
            <a:ext cx="11446304" cy="14001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Saran</a:t>
            </a:r>
            <a:r>
              <a:rPr lang="en-US" sz="3046" spc="-121">
                <a:solidFill>
                  <a:srgbClr val="FFFFFF"/>
                </a:solidFill>
                <a:latin typeface="Telegraf"/>
                <a:ea typeface="Telegraf"/>
                <a:cs typeface="Telegraf"/>
                <a:sym typeface="Telegraf"/>
              </a:rPr>
              <a:t>: Perapian susunan tombol dan tatak letak, penggabungan tombol  rancu </a:t>
            </a:r>
          </a:p>
          <a:p>
            <a:pPr algn="just">
              <a:lnSpc>
                <a:spcPts val="3656"/>
              </a:lnSpc>
              <a:spcBef>
                <a:spcPct val="0"/>
              </a:spcBef>
            </a:pPr>
          </a:p>
        </p:txBody>
      </p:sp>
      <p:sp>
        <p:nvSpPr>
          <p:cNvPr name="TextBox 9" id="9"/>
          <p:cNvSpPr txBox="true"/>
          <p:nvPr/>
        </p:nvSpPr>
        <p:spPr>
          <a:xfrm rot="0">
            <a:off x="1381149" y="7314640"/>
            <a:ext cx="2096014" cy="529737"/>
          </a:xfrm>
          <a:prstGeom prst="rect">
            <a:avLst/>
          </a:prstGeom>
        </p:spPr>
        <p:txBody>
          <a:bodyPr anchor="t" rtlCol="false" tIns="0" lIns="0" bIns="0" rIns="0">
            <a:spAutoFit/>
          </a:bodyPr>
          <a:lstStyle/>
          <a:p>
            <a:pPr algn="ctr">
              <a:lnSpc>
                <a:spcPts val="3871"/>
              </a:lnSpc>
              <a:spcBef>
                <a:spcPct val="0"/>
              </a:spcBef>
            </a:pPr>
            <a:r>
              <a:rPr lang="en-US" sz="3225" spc="-129">
                <a:solidFill>
                  <a:srgbClr val="FFFFFF"/>
                </a:solidFill>
                <a:latin typeface="Telegraf"/>
                <a:ea typeface="Telegraf"/>
                <a:cs typeface="Telegraf"/>
                <a:sym typeface="Telegraf"/>
              </a:rPr>
              <a:t>Pengguna 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91" y="3035922"/>
            <a:ext cx="4011930" cy="4114800"/>
          </a:xfrm>
          <a:custGeom>
            <a:avLst/>
            <a:gdLst/>
            <a:ahLst/>
            <a:cxnLst/>
            <a:rect r="r" b="b" t="t" l="l"/>
            <a:pathLst>
              <a:path h="4114800" w="4011930">
                <a:moveTo>
                  <a:pt x="0" y="0"/>
                </a:moveTo>
                <a:lnTo>
                  <a:pt x="4011930" y="0"/>
                </a:lnTo>
                <a:lnTo>
                  <a:pt x="4011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3512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Wawancara</a:t>
            </a:r>
          </a:p>
        </p:txBody>
      </p:sp>
      <p:sp>
        <p:nvSpPr>
          <p:cNvPr name="TextBox 5" id="5"/>
          <p:cNvSpPr txBox="true"/>
          <p:nvPr/>
        </p:nvSpPr>
        <p:spPr>
          <a:xfrm rot="0">
            <a:off x="4975613" y="1941715"/>
            <a:ext cx="11446304" cy="18573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Profil</a:t>
            </a:r>
            <a:r>
              <a:rPr lang="en-US" sz="3046" spc="-121">
                <a:solidFill>
                  <a:srgbClr val="FFFFFF"/>
                </a:solidFill>
                <a:latin typeface="Telegraf"/>
                <a:ea typeface="Telegraf"/>
                <a:cs typeface="Telegraf"/>
                <a:sym typeface="Telegraf"/>
              </a:rPr>
              <a:t>: Pengguna 5 merupakan pengguna baru selama 2 bulan untuk keperluan kuliah.</a:t>
            </a:r>
          </a:p>
          <a:p>
            <a:pPr algn="just">
              <a:lnSpc>
                <a:spcPts val="3656"/>
              </a:lnSpc>
            </a:pPr>
          </a:p>
          <a:p>
            <a:pPr algn="just">
              <a:lnSpc>
                <a:spcPts val="3656"/>
              </a:lnSpc>
              <a:spcBef>
                <a:spcPct val="0"/>
              </a:spcBef>
            </a:pPr>
          </a:p>
        </p:txBody>
      </p:sp>
      <p:sp>
        <p:nvSpPr>
          <p:cNvPr name="TextBox 6" id="6"/>
          <p:cNvSpPr txBox="true"/>
          <p:nvPr/>
        </p:nvSpPr>
        <p:spPr>
          <a:xfrm rot="0">
            <a:off x="4975613" y="2997822"/>
            <a:ext cx="11316271" cy="5801178"/>
          </a:xfrm>
          <a:prstGeom prst="rect">
            <a:avLst/>
          </a:prstGeom>
        </p:spPr>
        <p:txBody>
          <a:bodyPr anchor="t" rtlCol="false" tIns="0" lIns="0" bIns="0" rIns="0">
            <a:spAutoFit/>
          </a:bodyPr>
          <a:lstStyle/>
          <a:p>
            <a:pPr algn="just">
              <a:lnSpc>
                <a:spcPts val="3614"/>
              </a:lnSpc>
            </a:pPr>
            <a:r>
              <a:rPr lang="en-US" b="true" sz="3012" spc="-120">
                <a:solidFill>
                  <a:srgbClr val="FFFFFF"/>
                </a:solidFill>
                <a:latin typeface="Telegraf Bold"/>
                <a:ea typeface="Telegraf Bold"/>
                <a:cs typeface="Telegraf Bold"/>
                <a:sym typeface="Telegraf Bold"/>
              </a:rPr>
              <a:t>Preferensi Desain</a:t>
            </a:r>
            <a:r>
              <a:rPr lang="en-US" sz="3012" spc="-120">
                <a:solidFill>
                  <a:srgbClr val="FFFFFF"/>
                </a:solidFill>
                <a:latin typeface="Telegraf"/>
                <a:ea typeface="Telegraf"/>
                <a:cs typeface="Telegraf"/>
                <a:sym typeface="Telegraf"/>
              </a:rPr>
              <a:t>: </a:t>
            </a:r>
          </a:p>
          <a:p>
            <a:pPr algn="just" marL="650347" indent="-325174" lvl="1">
              <a:lnSpc>
                <a:spcPts val="3614"/>
              </a:lnSpc>
              <a:buFont typeface="Arial"/>
              <a:buChar char="•"/>
            </a:pPr>
            <a:r>
              <a:rPr lang="en-US" sz="3012" spc="-120">
                <a:solidFill>
                  <a:srgbClr val="FFFFFF"/>
                </a:solidFill>
                <a:latin typeface="Telegraf"/>
                <a:ea typeface="Telegraf"/>
                <a:cs typeface="Telegraf"/>
                <a:sym typeface="Telegraf"/>
              </a:rPr>
              <a:t>Nyaman dengan tampilan visual LINE, terutama tema hitam dan tampilan chatting yang menarik.</a:t>
            </a:r>
          </a:p>
          <a:p>
            <a:pPr algn="just" marL="650347" indent="-325174" lvl="1">
              <a:lnSpc>
                <a:spcPts val="3614"/>
              </a:lnSpc>
              <a:buFont typeface="Arial"/>
              <a:buChar char="•"/>
            </a:pPr>
            <a:r>
              <a:rPr lang="en-US" sz="3012" spc="-120">
                <a:solidFill>
                  <a:srgbClr val="FFFFFF"/>
                </a:solidFill>
                <a:latin typeface="Telegraf"/>
                <a:ea typeface="Telegraf"/>
                <a:cs typeface="Telegraf"/>
                <a:sym typeface="Telegraf"/>
              </a:rPr>
              <a:t>M</a:t>
            </a:r>
            <a:r>
              <a:rPr lang="en-US" sz="3012" spc="-120">
                <a:solidFill>
                  <a:srgbClr val="FFFFFF"/>
                </a:solidFill>
                <a:latin typeface="Telegraf"/>
                <a:ea typeface="Telegraf"/>
                <a:cs typeface="Telegraf"/>
                <a:sym typeface="Telegraf"/>
              </a:rPr>
              <a:t>ain menu dianggap kurang menarik karena fiturnya jarang digunakan, meski desain keseluruhan sudah baik.</a:t>
            </a:r>
          </a:p>
          <a:p>
            <a:pPr algn="l">
              <a:lnSpc>
                <a:spcPts val="1660"/>
              </a:lnSpc>
            </a:pPr>
          </a:p>
          <a:p>
            <a:pPr algn="l">
              <a:lnSpc>
                <a:spcPts val="1660"/>
              </a:lnSpc>
            </a:pPr>
          </a:p>
          <a:p>
            <a:pPr algn="l">
              <a:lnSpc>
                <a:spcPts val="1660"/>
              </a:lnSpc>
            </a:pPr>
          </a:p>
          <a:p>
            <a:pPr algn="l">
              <a:lnSpc>
                <a:spcPts val="1660"/>
              </a:lnSpc>
            </a:pPr>
          </a:p>
          <a:p>
            <a:pPr algn="l">
              <a:lnSpc>
                <a:spcPts val="1660"/>
              </a:lnSpc>
            </a:pPr>
          </a:p>
          <a:p>
            <a:pPr algn="l">
              <a:lnSpc>
                <a:spcPts val="1660"/>
              </a:lnSpc>
            </a:pPr>
          </a:p>
          <a:p>
            <a:pPr algn="just">
              <a:lnSpc>
                <a:spcPts val="3614"/>
              </a:lnSpc>
            </a:pPr>
          </a:p>
          <a:p>
            <a:pPr algn="just">
              <a:lnSpc>
                <a:spcPts val="3614"/>
              </a:lnSpc>
            </a:pPr>
          </a:p>
          <a:p>
            <a:pPr algn="just">
              <a:lnSpc>
                <a:spcPts val="3614"/>
              </a:lnSpc>
            </a:pPr>
          </a:p>
          <a:p>
            <a:pPr algn="just">
              <a:lnSpc>
                <a:spcPts val="3614"/>
              </a:lnSpc>
            </a:pPr>
          </a:p>
          <a:p>
            <a:pPr algn="just">
              <a:lnSpc>
                <a:spcPts val="3614"/>
              </a:lnSpc>
            </a:pPr>
          </a:p>
        </p:txBody>
      </p:sp>
      <p:sp>
        <p:nvSpPr>
          <p:cNvPr name="TextBox 7" id="7"/>
          <p:cNvSpPr txBox="true"/>
          <p:nvPr/>
        </p:nvSpPr>
        <p:spPr>
          <a:xfrm rot="0">
            <a:off x="4975613" y="5804135"/>
            <a:ext cx="11446304" cy="3228975"/>
          </a:xfrm>
          <a:prstGeom prst="rect">
            <a:avLst/>
          </a:prstGeom>
        </p:spPr>
        <p:txBody>
          <a:bodyPr anchor="t" rtlCol="false" tIns="0" lIns="0" bIns="0" rIns="0">
            <a:spAutoFit/>
          </a:bodyPr>
          <a:lstStyle/>
          <a:p>
            <a:pPr algn="just">
              <a:lnSpc>
                <a:spcPts val="3656"/>
              </a:lnSpc>
            </a:pPr>
            <a:r>
              <a:rPr lang="en-US" b="true" sz="3046" spc="-121">
                <a:solidFill>
                  <a:srgbClr val="FFFFFF"/>
                </a:solidFill>
                <a:latin typeface="Telegraf Bold"/>
                <a:ea typeface="Telegraf Bold"/>
                <a:cs typeface="Telegraf Bold"/>
                <a:sym typeface="Telegraf Bold"/>
              </a:rPr>
              <a:t>Pengalaman</a:t>
            </a:r>
            <a:r>
              <a:rPr lang="en-US" sz="3046" spc="-121">
                <a:solidFill>
                  <a:srgbClr val="FFFFFF"/>
                </a:solidFill>
                <a:latin typeface="Telegraf"/>
                <a:ea typeface="Telegraf"/>
                <a:cs typeface="Telegraf"/>
                <a:sym typeface="Telegraf"/>
              </a:rPr>
              <a:t>: Pengguna belum terbiasa dengan LINE, namun menganggap fitur Keep Notes memudahkan dan menilai desain serta tata letaknya sudah cukup jelas dan seimbang.</a:t>
            </a:r>
          </a:p>
          <a:p>
            <a:pPr algn="just">
              <a:lnSpc>
                <a:spcPts val="3656"/>
              </a:lnSpc>
            </a:pPr>
          </a:p>
          <a:p>
            <a:pPr algn="just">
              <a:lnSpc>
                <a:spcPts val="3656"/>
              </a:lnSpc>
            </a:pPr>
            <a:r>
              <a:rPr lang="en-US" b="true" sz="3046" spc="-121">
                <a:solidFill>
                  <a:srgbClr val="FFFFFF"/>
                </a:solidFill>
                <a:latin typeface="Telegraf Bold"/>
                <a:ea typeface="Telegraf Bold"/>
                <a:cs typeface="Telegraf Bold"/>
                <a:sym typeface="Telegraf Bold"/>
              </a:rPr>
              <a:t>Saran</a:t>
            </a:r>
            <a:r>
              <a:rPr lang="en-US" sz="3046" spc="-121">
                <a:solidFill>
                  <a:srgbClr val="FFFFFF"/>
                </a:solidFill>
                <a:latin typeface="Telegraf"/>
                <a:ea typeface="Telegraf"/>
                <a:cs typeface="Telegraf"/>
                <a:sym typeface="Telegraf"/>
              </a:rPr>
              <a:t> :  - </a:t>
            </a:r>
          </a:p>
          <a:p>
            <a:pPr algn="just">
              <a:lnSpc>
                <a:spcPts val="3656"/>
              </a:lnSpc>
            </a:pPr>
          </a:p>
          <a:p>
            <a:pPr algn="just">
              <a:lnSpc>
                <a:spcPts val="3656"/>
              </a:lnSpc>
              <a:spcBef>
                <a:spcPct val="0"/>
              </a:spcBef>
            </a:pPr>
          </a:p>
        </p:txBody>
      </p:sp>
      <p:sp>
        <p:nvSpPr>
          <p:cNvPr name="TextBox 8" id="8"/>
          <p:cNvSpPr txBox="true"/>
          <p:nvPr/>
        </p:nvSpPr>
        <p:spPr>
          <a:xfrm rot="0">
            <a:off x="1379921" y="7314640"/>
            <a:ext cx="2098470" cy="529737"/>
          </a:xfrm>
          <a:prstGeom prst="rect">
            <a:avLst/>
          </a:prstGeom>
        </p:spPr>
        <p:txBody>
          <a:bodyPr anchor="t" rtlCol="false" tIns="0" lIns="0" bIns="0" rIns="0">
            <a:spAutoFit/>
          </a:bodyPr>
          <a:lstStyle/>
          <a:p>
            <a:pPr algn="ctr">
              <a:lnSpc>
                <a:spcPts val="3871"/>
              </a:lnSpc>
              <a:spcBef>
                <a:spcPct val="0"/>
              </a:spcBef>
            </a:pPr>
            <a:r>
              <a:rPr lang="en-US" sz="3225" spc="-129">
                <a:solidFill>
                  <a:srgbClr val="FFFFFF"/>
                </a:solidFill>
                <a:latin typeface="Telegraf"/>
                <a:ea typeface="Telegraf"/>
                <a:cs typeface="Telegraf"/>
                <a:sym typeface="Telegraf"/>
              </a:rPr>
              <a:t>Pengguna 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9879635" y="1276196"/>
            <a:ext cx="10292715" cy="7728893"/>
          </a:xfrm>
          <a:custGeom>
            <a:avLst/>
            <a:gdLst/>
            <a:ahLst/>
            <a:cxnLst/>
            <a:rect r="r" b="b" t="t" l="l"/>
            <a:pathLst>
              <a:path h="7728893" w="10292715">
                <a:moveTo>
                  <a:pt x="0" y="7728893"/>
                </a:moveTo>
                <a:lnTo>
                  <a:pt x="10292715" y="7728893"/>
                </a:lnTo>
                <a:lnTo>
                  <a:pt x="10292715" y="0"/>
                </a:lnTo>
                <a:lnTo>
                  <a:pt x="0" y="0"/>
                </a:lnTo>
                <a:lnTo>
                  <a:pt x="0" y="772889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1976" y="3283654"/>
            <a:ext cx="5481500" cy="5289648"/>
          </a:xfrm>
          <a:custGeom>
            <a:avLst/>
            <a:gdLst/>
            <a:ahLst/>
            <a:cxnLst/>
            <a:rect r="r" b="b" t="t" l="l"/>
            <a:pathLst>
              <a:path h="5289648" w="5481500">
                <a:moveTo>
                  <a:pt x="0" y="0"/>
                </a:moveTo>
                <a:lnTo>
                  <a:pt x="5481500" y="0"/>
                </a:lnTo>
                <a:lnTo>
                  <a:pt x="5481500" y="5289648"/>
                </a:lnTo>
                <a:lnTo>
                  <a:pt x="0" y="5289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1212" y="3854887"/>
            <a:ext cx="11494923" cy="4147182"/>
            <a:chOff x="0" y="0"/>
            <a:chExt cx="15326564" cy="5529576"/>
          </a:xfrm>
        </p:grpSpPr>
        <p:grpSp>
          <p:nvGrpSpPr>
            <p:cNvPr name="Group 5" id="5"/>
            <p:cNvGrpSpPr/>
            <p:nvPr/>
          </p:nvGrpSpPr>
          <p:grpSpPr>
            <a:xfrm rot="0">
              <a:off x="471647" y="1421306"/>
              <a:ext cx="11022833" cy="4108271"/>
              <a:chOff x="0" y="0"/>
              <a:chExt cx="2177350" cy="811510"/>
            </a:xfrm>
          </p:grpSpPr>
          <p:sp>
            <p:nvSpPr>
              <p:cNvPr name="Freeform 6" id="6"/>
              <p:cNvSpPr/>
              <p:nvPr/>
            </p:nvSpPr>
            <p:spPr>
              <a:xfrm flipH="false" flipV="false" rot="0">
                <a:off x="0" y="0"/>
                <a:ext cx="2177350" cy="811510"/>
              </a:xfrm>
              <a:custGeom>
                <a:avLst/>
                <a:gdLst/>
                <a:ahLst/>
                <a:cxnLst/>
                <a:rect r="r" b="b" t="t" l="l"/>
                <a:pathLst>
                  <a:path h="811510" w="2177350">
                    <a:moveTo>
                      <a:pt x="0" y="0"/>
                    </a:moveTo>
                    <a:lnTo>
                      <a:pt x="2177350" y="0"/>
                    </a:lnTo>
                    <a:lnTo>
                      <a:pt x="2177350" y="811510"/>
                    </a:lnTo>
                    <a:lnTo>
                      <a:pt x="0" y="811510"/>
                    </a:lnTo>
                    <a:close/>
                  </a:path>
                </a:pathLst>
              </a:custGeom>
              <a:solidFill>
                <a:srgbClr val="6900FF"/>
              </a:solidFill>
            </p:spPr>
          </p:sp>
          <p:sp>
            <p:nvSpPr>
              <p:cNvPr name="TextBox 7" id="7"/>
              <p:cNvSpPr txBox="true"/>
              <p:nvPr/>
            </p:nvSpPr>
            <p:spPr>
              <a:xfrm>
                <a:off x="0" y="-38100"/>
                <a:ext cx="2177350" cy="84961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0" y="0"/>
              <a:ext cx="7986171" cy="1778000"/>
              <a:chOff x="0" y="0"/>
              <a:chExt cx="1577515" cy="351210"/>
            </a:xfrm>
          </p:grpSpPr>
          <p:sp>
            <p:nvSpPr>
              <p:cNvPr name="Freeform 9" id="9"/>
              <p:cNvSpPr/>
              <p:nvPr/>
            </p:nvSpPr>
            <p:spPr>
              <a:xfrm flipH="false" flipV="false" rot="0">
                <a:off x="0" y="0"/>
                <a:ext cx="1577515" cy="351210"/>
              </a:xfrm>
              <a:custGeom>
                <a:avLst/>
                <a:gdLst/>
                <a:ahLst/>
                <a:cxnLst/>
                <a:rect r="r" b="b" t="t" l="l"/>
                <a:pathLst>
                  <a:path h="351210" w="1577515">
                    <a:moveTo>
                      <a:pt x="0" y="0"/>
                    </a:moveTo>
                    <a:lnTo>
                      <a:pt x="1577515" y="0"/>
                    </a:lnTo>
                    <a:lnTo>
                      <a:pt x="1577515" y="351210"/>
                    </a:lnTo>
                    <a:lnTo>
                      <a:pt x="0" y="351210"/>
                    </a:lnTo>
                    <a:close/>
                  </a:path>
                </a:pathLst>
              </a:custGeom>
              <a:solidFill>
                <a:srgbClr val="E2A9F1"/>
              </a:solidFill>
            </p:spPr>
          </p:sp>
          <p:sp>
            <p:nvSpPr>
              <p:cNvPr name="TextBox 10" id="10"/>
              <p:cNvSpPr txBox="true"/>
              <p:nvPr/>
            </p:nvSpPr>
            <p:spPr>
              <a:xfrm>
                <a:off x="0" y="-38100"/>
                <a:ext cx="1577515" cy="389310"/>
              </a:xfrm>
              <a:prstGeom prst="rect">
                <a:avLst/>
              </a:prstGeom>
            </p:spPr>
            <p:txBody>
              <a:bodyPr anchor="ctr" rtlCol="false" tIns="50800" lIns="50800" bIns="50800" rIns="50800"/>
              <a:lstStyle/>
              <a:p>
                <a:pPr algn="ctr">
                  <a:lnSpc>
                    <a:spcPts val="2520"/>
                  </a:lnSpc>
                </a:pPr>
              </a:p>
            </p:txBody>
          </p:sp>
        </p:grpSp>
        <p:sp>
          <p:nvSpPr>
            <p:cNvPr name="TextBox 11" id="11"/>
            <p:cNvSpPr txBox="true"/>
            <p:nvPr/>
          </p:nvSpPr>
          <p:spPr>
            <a:xfrm rot="0">
              <a:off x="645778" y="-95250"/>
              <a:ext cx="14680786" cy="18732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000000"/>
                  </a:solidFill>
                  <a:latin typeface="Telegraf"/>
                  <a:ea typeface="Telegraf"/>
                  <a:cs typeface="Telegraf"/>
                  <a:sym typeface="Telegraf"/>
                </a:rPr>
                <a:t>Kuesioner</a:t>
              </a:r>
            </a:p>
          </p:txBody>
        </p:sp>
        <p:sp>
          <p:nvSpPr>
            <p:cNvPr name="TextBox 12" id="12"/>
            <p:cNvSpPr txBox="true"/>
            <p:nvPr/>
          </p:nvSpPr>
          <p:spPr>
            <a:xfrm rot="0">
              <a:off x="1117424" y="2033991"/>
              <a:ext cx="10820400" cy="2787650"/>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FFFFFF"/>
                  </a:solidFill>
                  <a:latin typeface="Telegraf"/>
                  <a:ea typeface="Telegraf"/>
                  <a:cs typeface="Telegraf"/>
                  <a:sym typeface="Telegraf"/>
                </a:rPr>
                <a:t>Kuesioner dilakukan dengan menggunakan Google Forms. Kuesioner ini berhasil menjangkau 56 responden yang berasal dari mahasiswa ITB angkatan 2021-2025.</a:t>
              </a:r>
            </a:p>
          </p:txBody>
        </p:sp>
      </p:grpSp>
      <p:sp>
        <p:nvSpPr>
          <p:cNvPr name="Freeform 13" id="13"/>
          <p:cNvSpPr/>
          <p:nvPr/>
        </p:nvSpPr>
        <p:spPr>
          <a:xfrm flipH="false" flipV="false" rot="0">
            <a:off x="600334" y="7524256"/>
            <a:ext cx="2085025" cy="2098092"/>
          </a:xfrm>
          <a:custGeom>
            <a:avLst/>
            <a:gdLst/>
            <a:ahLst/>
            <a:cxnLst/>
            <a:rect r="r" b="b" t="t" l="l"/>
            <a:pathLst>
              <a:path h="2098092" w="2085025">
                <a:moveTo>
                  <a:pt x="0" y="0"/>
                </a:moveTo>
                <a:lnTo>
                  <a:pt x="2085025" y="0"/>
                </a:lnTo>
                <a:lnTo>
                  <a:pt x="2085025" y="2098092"/>
                </a:lnTo>
                <a:lnTo>
                  <a:pt x="0" y="2098092"/>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9134475" y="-196204"/>
            <a:ext cx="9144000" cy="6866313"/>
          </a:xfrm>
          <a:custGeom>
            <a:avLst/>
            <a:gdLst/>
            <a:ahLst/>
            <a:cxnLst/>
            <a:rect r="r" b="b" t="t" l="l"/>
            <a:pathLst>
              <a:path h="6866313" w="9144000">
                <a:moveTo>
                  <a:pt x="0" y="6866313"/>
                </a:moveTo>
                <a:lnTo>
                  <a:pt x="9144000" y="6866313"/>
                </a:lnTo>
                <a:lnTo>
                  <a:pt x="9144000" y="0"/>
                </a:lnTo>
                <a:lnTo>
                  <a:pt x="0" y="0"/>
                </a:lnTo>
                <a:lnTo>
                  <a:pt x="0" y="68663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0" y="-1722813"/>
            <a:ext cx="9144000" cy="6866313"/>
          </a:xfrm>
          <a:custGeom>
            <a:avLst/>
            <a:gdLst/>
            <a:ahLst/>
            <a:cxnLst/>
            <a:rect r="r" b="b" t="t" l="l"/>
            <a:pathLst>
              <a:path h="6866313" w="9144000">
                <a:moveTo>
                  <a:pt x="9144000" y="0"/>
                </a:moveTo>
                <a:lnTo>
                  <a:pt x="0" y="0"/>
                </a:lnTo>
                <a:lnTo>
                  <a:pt x="0" y="6866313"/>
                </a:lnTo>
                <a:lnTo>
                  <a:pt x="9144000" y="6866313"/>
                </a:lnTo>
                <a:lnTo>
                  <a:pt x="9144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58765" y="2284548"/>
            <a:ext cx="11189520" cy="2150143"/>
          </a:xfrm>
          <a:custGeom>
            <a:avLst/>
            <a:gdLst/>
            <a:ahLst/>
            <a:cxnLst/>
            <a:rect r="r" b="b" t="t" l="l"/>
            <a:pathLst>
              <a:path h="2150143" w="11189520">
                <a:moveTo>
                  <a:pt x="0" y="0"/>
                </a:moveTo>
                <a:lnTo>
                  <a:pt x="11189520" y="0"/>
                </a:lnTo>
                <a:lnTo>
                  <a:pt x="11189520" y="2150143"/>
                </a:lnTo>
                <a:lnTo>
                  <a:pt x="0" y="2150143"/>
                </a:lnTo>
                <a:lnTo>
                  <a:pt x="0" y="0"/>
                </a:lnTo>
                <a:close/>
              </a:path>
            </a:pathLst>
          </a:custGeom>
          <a:blipFill>
            <a:blip r:embed="rId4"/>
            <a:stretch>
              <a:fillRect l="0" t="0" r="0" b="0"/>
            </a:stretch>
          </a:blipFill>
        </p:spPr>
      </p:sp>
      <p:sp>
        <p:nvSpPr>
          <p:cNvPr name="Freeform 5" id="5"/>
          <p:cNvSpPr/>
          <p:nvPr/>
        </p:nvSpPr>
        <p:spPr>
          <a:xfrm flipH="false" flipV="false" rot="0">
            <a:off x="707587" y="4758541"/>
            <a:ext cx="8619405" cy="4309702"/>
          </a:xfrm>
          <a:custGeom>
            <a:avLst/>
            <a:gdLst/>
            <a:ahLst/>
            <a:cxnLst/>
            <a:rect r="r" b="b" t="t" l="l"/>
            <a:pathLst>
              <a:path h="4309702" w="8619405">
                <a:moveTo>
                  <a:pt x="0" y="0"/>
                </a:moveTo>
                <a:lnTo>
                  <a:pt x="8619404" y="0"/>
                </a:lnTo>
                <a:lnTo>
                  <a:pt x="8619404" y="4309702"/>
                </a:lnTo>
                <a:lnTo>
                  <a:pt x="0" y="4309702"/>
                </a:lnTo>
                <a:lnTo>
                  <a:pt x="0" y="0"/>
                </a:lnTo>
                <a:close/>
              </a:path>
            </a:pathLst>
          </a:custGeom>
          <a:blipFill>
            <a:blip r:embed="rId5"/>
            <a:stretch>
              <a:fillRect l="0" t="0" r="0" b="0"/>
            </a:stretch>
          </a:blipFill>
        </p:spPr>
      </p:sp>
      <p:sp>
        <p:nvSpPr>
          <p:cNvPr name="Freeform 6" id="6"/>
          <p:cNvSpPr/>
          <p:nvPr/>
        </p:nvSpPr>
        <p:spPr>
          <a:xfrm flipH="false" flipV="false" rot="0">
            <a:off x="10047479" y="4663291"/>
            <a:ext cx="7652021" cy="4575959"/>
          </a:xfrm>
          <a:custGeom>
            <a:avLst/>
            <a:gdLst/>
            <a:ahLst/>
            <a:cxnLst/>
            <a:rect r="r" b="b" t="t" l="l"/>
            <a:pathLst>
              <a:path h="4575959" w="7652021">
                <a:moveTo>
                  <a:pt x="0" y="0"/>
                </a:moveTo>
                <a:lnTo>
                  <a:pt x="7652021" y="0"/>
                </a:lnTo>
                <a:lnTo>
                  <a:pt x="7652021" y="4575959"/>
                </a:lnTo>
                <a:lnTo>
                  <a:pt x="0" y="4575959"/>
                </a:lnTo>
                <a:lnTo>
                  <a:pt x="0" y="0"/>
                </a:lnTo>
                <a:close/>
              </a:path>
            </a:pathLst>
          </a:custGeom>
          <a:blipFill>
            <a:blip r:embed="rId6"/>
            <a:stretch>
              <a:fillRect l="0" t="0" r="0" b="0"/>
            </a:stretch>
          </a:blipFill>
        </p:spPr>
      </p:sp>
      <p:sp>
        <p:nvSpPr>
          <p:cNvPr name="TextBox 7" id="7"/>
          <p:cNvSpPr txBox="true"/>
          <p:nvPr/>
        </p:nvSpPr>
        <p:spPr>
          <a:xfrm rot="0">
            <a:off x="3425537" y="1068993"/>
            <a:ext cx="1118952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Profil Responden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760424" y="-102870"/>
            <a:ext cx="8527576" cy="10389870"/>
            <a:chOff x="0" y="0"/>
            <a:chExt cx="812800" cy="990303"/>
          </a:xfrm>
        </p:grpSpPr>
        <p:sp>
          <p:nvSpPr>
            <p:cNvPr name="Freeform 3" id="3"/>
            <p:cNvSpPr/>
            <p:nvPr/>
          </p:nvSpPr>
          <p:spPr>
            <a:xfrm flipH="false" flipV="false" rot="0">
              <a:off x="0" y="0"/>
              <a:ext cx="812800" cy="990303"/>
            </a:xfrm>
            <a:custGeom>
              <a:avLst/>
              <a:gdLst/>
              <a:ahLst/>
              <a:cxnLst/>
              <a:rect r="r" b="b" t="t" l="l"/>
              <a:pathLst>
                <a:path h="990303" w="812800">
                  <a:moveTo>
                    <a:pt x="0" y="0"/>
                  </a:moveTo>
                  <a:lnTo>
                    <a:pt x="812800" y="0"/>
                  </a:lnTo>
                  <a:lnTo>
                    <a:pt x="812800" y="990303"/>
                  </a:lnTo>
                  <a:lnTo>
                    <a:pt x="0" y="990303"/>
                  </a:lnTo>
                  <a:close/>
                </a:path>
              </a:pathLst>
            </a:custGeom>
            <a:blipFill>
              <a:blip r:embed="rId2"/>
              <a:stretch>
                <a:fillRect l="-50285" t="0" r="-12166" b="0"/>
              </a:stretch>
            </a:blipFill>
          </p:spPr>
        </p:sp>
      </p:grpSp>
      <p:sp>
        <p:nvSpPr>
          <p:cNvPr name="TextBox 4" id="4"/>
          <p:cNvSpPr txBox="true"/>
          <p:nvPr/>
        </p:nvSpPr>
        <p:spPr>
          <a:xfrm rot="0">
            <a:off x="1422520" y="2777254"/>
            <a:ext cx="5017640" cy="4627718"/>
          </a:xfrm>
          <a:prstGeom prst="rect">
            <a:avLst/>
          </a:prstGeom>
        </p:spPr>
        <p:txBody>
          <a:bodyPr anchor="t" rtlCol="false" tIns="0" lIns="0" bIns="0" rIns="0">
            <a:spAutoFit/>
          </a:bodyPr>
          <a:lstStyle/>
          <a:p>
            <a:pPr algn="l">
              <a:lnSpc>
                <a:spcPts val="5193"/>
              </a:lnSpc>
            </a:pPr>
            <a:r>
              <a:rPr lang="en-US" sz="3709">
                <a:solidFill>
                  <a:srgbClr val="FFFFFF"/>
                </a:solidFill>
                <a:latin typeface="Telegraf"/>
                <a:ea typeface="Telegraf"/>
                <a:cs typeface="Telegraf"/>
                <a:sym typeface="Telegraf"/>
              </a:rPr>
              <a:t>Deskripsi Aplikasi</a:t>
            </a:r>
          </a:p>
          <a:p>
            <a:pPr algn="l">
              <a:lnSpc>
                <a:spcPts val="5193"/>
              </a:lnSpc>
            </a:pPr>
            <a:r>
              <a:rPr lang="en-US" sz="3709">
                <a:solidFill>
                  <a:srgbClr val="FFFFFF"/>
                </a:solidFill>
                <a:latin typeface="Telegraf"/>
                <a:ea typeface="Telegraf"/>
                <a:cs typeface="Telegraf"/>
                <a:sym typeface="Telegraf"/>
              </a:rPr>
              <a:t>Metode Penelitian</a:t>
            </a:r>
          </a:p>
          <a:p>
            <a:pPr algn="l">
              <a:lnSpc>
                <a:spcPts val="5193"/>
              </a:lnSpc>
            </a:pPr>
            <a:r>
              <a:rPr lang="en-US" sz="3709">
                <a:solidFill>
                  <a:srgbClr val="FFFFFF"/>
                </a:solidFill>
                <a:latin typeface="Telegraf"/>
                <a:ea typeface="Telegraf"/>
                <a:cs typeface="Telegraf"/>
                <a:sym typeface="Telegraf"/>
              </a:rPr>
              <a:t>Hasil &amp; Pembahasan</a:t>
            </a:r>
          </a:p>
          <a:p>
            <a:pPr algn="l" marL="800938" indent="-400469" lvl="1">
              <a:lnSpc>
                <a:spcPts val="5193"/>
              </a:lnSpc>
              <a:buFont typeface="Arial"/>
              <a:buChar char="•"/>
            </a:pPr>
            <a:r>
              <a:rPr lang="en-US" sz="3709">
                <a:solidFill>
                  <a:srgbClr val="FFFFFF"/>
                </a:solidFill>
                <a:latin typeface="Telegraf"/>
                <a:ea typeface="Telegraf"/>
                <a:cs typeface="Telegraf"/>
                <a:sym typeface="Telegraf"/>
              </a:rPr>
              <a:t>Observasi</a:t>
            </a:r>
          </a:p>
          <a:p>
            <a:pPr algn="l" marL="800938" indent="-400469" lvl="1">
              <a:lnSpc>
                <a:spcPts val="5193"/>
              </a:lnSpc>
              <a:buFont typeface="Arial"/>
              <a:buChar char="•"/>
            </a:pPr>
            <a:r>
              <a:rPr lang="en-US" sz="3709">
                <a:solidFill>
                  <a:srgbClr val="FFFFFF"/>
                </a:solidFill>
                <a:latin typeface="Telegraf"/>
                <a:ea typeface="Telegraf"/>
                <a:cs typeface="Telegraf"/>
                <a:sym typeface="Telegraf"/>
              </a:rPr>
              <a:t>Wawancara</a:t>
            </a:r>
          </a:p>
          <a:p>
            <a:pPr algn="l" marL="800938" indent="-400469" lvl="1">
              <a:lnSpc>
                <a:spcPts val="5193"/>
              </a:lnSpc>
              <a:buFont typeface="Arial"/>
              <a:buChar char="•"/>
            </a:pPr>
            <a:r>
              <a:rPr lang="en-US" sz="3709">
                <a:solidFill>
                  <a:srgbClr val="FFFFFF"/>
                </a:solidFill>
                <a:latin typeface="Telegraf"/>
                <a:ea typeface="Telegraf"/>
                <a:cs typeface="Telegraf"/>
                <a:sym typeface="Telegraf"/>
              </a:rPr>
              <a:t>Kuesioner</a:t>
            </a:r>
          </a:p>
          <a:p>
            <a:pPr algn="l">
              <a:lnSpc>
                <a:spcPts val="5193"/>
              </a:lnSpc>
              <a:spcBef>
                <a:spcPct val="0"/>
              </a:spcBef>
            </a:pPr>
            <a:r>
              <a:rPr lang="en-US" sz="3709">
                <a:solidFill>
                  <a:srgbClr val="FFFFFF"/>
                </a:solidFill>
                <a:latin typeface="Telegraf"/>
                <a:ea typeface="Telegraf"/>
                <a:cs typeface="Telegraf"/>
                <a:sym typeface="Telegraf"/>
              </a:rPr>
              <a:t>Solusi dan Mockup</a:t>
            </a:r>
          </a:p>
        </p:txBody>
      </p:sp>
      <p:sp>
        <p:nvSpPr>
          <p:cNvPr name="TextBox 5" id="5"/>
          <p:cNvSpPr txBox="true"/>
          <p:nvPr/>
        </p:nvSpPr>
        <p:spPr>
          <a:xfrm rot="0">
            <a:off x="1422520" y="933450"/>
            <a:ext cx="8115300" cy="14287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FFFFFF"/>
                </a:solidFill>
                <a:latin typeface="Telegraf"/>
                <a:ea typeface="Telegraf"/>
                <a:cs typeface="Telegraf"/>
                <a:sym typeface="Telegraf"/>
              </a:rPr>
              <a:t>Daftar Isi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6275484"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0">
            <a:off x="2829455" y="1234123"/>
            <a:ext cx="11536574" cy="8652430"/>
          </a:xfrm>
          <a:custGeom>
            <a:avLst/>
            <a:gdLst/>
            <a:ahLst/>
            <a:cxnLst/>
            <a:rect r="r" b="b" t="t" l="l"/>
            <a:pathLst>
              <a:path h="8652430" w="11536574">
                <a:moveTo>
                  <a:pt x="0" y="0"/>
                </a:moveTo>
                <a:lnTo>
                  <a:pt x="11536573" y="0"/>
                </a:lnTo>
                <a:lnTo>
                  <a:pt x="11536573" y="8652430"/>
                </a:lnTo>
                <a:lnTo>
                  <a:pt x="0" y="8652430"/>
                </a:lnTo>
                <a:lnTo>
                  <a:pt x="0" y="0"/>
                </a:lnTo>
                <a:close/>
              </a:path>
            </a:pathLst>
          </a:custGeom>
          <a:blipFill>
            <a:blip r:embed="rId6"/>
            <a:stretch>
              <a:fillRect l="0" t="0" r="0" b="0"/>
            </a:stretch>
          </a:blipFill>
        </p:spPr>
      </p:sp>
      <p:sp>
        <p:nvSpPr>
          <p:cNvPr name="TextBox 5" id="5"/>
          <p:cNvSpPr txBox="true"/>
          <p:nvPr/>
        </p:nvSpPr>
        <p:spPr>
          <a:xfrm rot="0">
            <a:off x="3425537" y="347027"/>
            <a:ext cx="1118952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Korelasi Spearman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998577" y="7776397"/>
            <a:ext cx="3599501" cy="1602348"/>
          </a:xfrm>
          <a:custGeom>
            <a:avLst/>
            <a:gdLst/>
            <a:ahLst/>
            <a:cxnLst/>
            <a:rect r="r" b="b" t="t" l="l"/>
            <a:pathLst>
              <a:path h="1602348" w="3599501">
                <a:moveTo>
                  <a:pt x="0" y="0"/>
                </a:moveTo>
                <a:lnTo>
                  <a:pt x="3599501" y="0"/>
                </a:lnTo>
                <a:lnTo>
                  <a:pt x="3599501" y="1602348"/>
                </a:lnTo>
                <a:lnTo>
                  <a:pt x="0" y="1602348"/>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5400000">
            <a:off x="5103733" y="4100651"/>
            <a:ext cx="10287000" cy="4579344"/>
          </a:xfrm>
          <a:custGeom>
            <a:avLst/>
            <a:gdLst/>
            <a:ahLst/>
            <a:cxnLst/>
            <a:rect r="r" b="b" t="t" l="l"/>
            <a:pathLst>
              <a:path h="4579344" w="10287000">
                <a:moveTo>
                  <a:pt x="0" y="0"/>
                </a:moveTo>
                <a:lnTo>
                  <a:pt x="10287000" y="0"/>
                </a:lnTo>
                <a:lnTo>
                  <a:pt x="10287000" y="4579343"/>
                </a:lnTo>
                <a:lnTo>
                  <a:pt x="0" y="457934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12436"/>
            </a:stretch>
          </a:blipFill>
        </p:spPr>
      </p:sp>
      <p:sp>
        <p:nvSpPr>
          <p:cNvPr name="TextBox 5" id="5"/>
          <p:cNvSpPr txBox="true"/>
          <p:nvPr/>
        </p:nvSpPr>
        <p:spPr>
          <a:xfrm rot="0">
            <a:off x="801174" y="1070016"/>
            <a:ext cx="16478005" cy="902879"/>
          </a:xfrm>
          <a:prstGeom prst="rect">
            <a:avLst/>
          </a:prstGeom>
        </p:spPr>
        <p:txBody>
          <a:bodyPr anchor="t" rtlCol="false" tIns="0" lIns="0" bIns="0" rIns="0">
            <a:spAutoFit/>
          </a:bodyPr>
          <a:lstStyle/>
          <a:p>
            <a:pPr algn="ctr">
              <a:lnSpc>
                <a:spcPts val="6860"/>
              </a:lnSpc>
            </a:pPr>
            <a:r>
              <a:rPr lang="en-US" sz="4900" b="true">
                <a:solidFill>
                  <a:srgbClr val="FFFFFF"/>
                </a:solidFill>
                <a:latin typeface="Helvetica World Bold"/>
                <a:ea typeface="Helvetica World Bold"/>
                <a:cs typeface="Helvetica World Bold"/>
                <a:sym typeface="Helvetica World Bold"/>
              </a:rPr>
              <a:t>Kuesioner Skala Likert Kategori </a:t>
            </a:r>
            <a:r>
              <a:rPr lang="en-US" b="true" sz="4900" i="true">
                <a:solidFill>
                  <a:srgbClr val="FFFFFF"/>
                </a:solidFill>
                <a:latin typeface="Helvetica World Bold Italics"/>
                <a:ea typeface="Helvetica World Bold Italics"/>
                <a:cs typeface="Helvetica World Bold Italics"/>
                <a:sym typeface="Helvetica World Bold Italics"/>
              </a:rPr>
              <a:t>First Impression</a:t>
            </a:r>
          </a:p>
        </p:txBody>
      </p:sp>
      <p:sp>
        <p:nvSpPr>
          <p:cNvPr name="Freeform 6" id="6"/>
          <p:cNvSpPr/>
          <p:nvPr/>
        </p:nvSpPr>
        <p:spPr>
          <a:xfrm flipH="false" flipV="false" rot="5400000">
            <a:off x="810225" y="5834880"/>
            <a:ext cx="8423216" cy="3749665"/>
          </a:xfrm>
          <a:custGeom>
            <a:avLst/>
            <a:gdLst/>
            <a:ahLst/>
            <a:cxnLst/>
            <a:rect r="r" b="b" t="t" l="l"/>
            <a:pathLst>
              <a:path h="3749665" w="8423216">
                <a:moveTo>
                  <a:pt x="0" y="0"/>
                </a:moveTo>
                <a:lnTo>
                  <a:pt x="8423216" y="0"/>
                </a:lnTo>
                <a:lnTo>
                  <a:pt x="8423216" y="3749665"/>
                </a:lnTo>
                <a:lnTo>
                  <a:pt x="0" y="3749665"/>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12436"/>
            </a:stretch>
          </a:blipFill>
        </p:spPr>
      </p:sp>
      <p:grpSp>
        <p:nvGrpSpPr>
          <p:cNvPr name="Group 7" id="7"/>
          <p:cNvGrpSpPr/>
          <p:nvPr/>
        </p:nvGrpSpPr>
        <p:grpSpPr>
          <a:xfrm rot="0">
            <a:off x="1028700" y="2582495"/>
            <a:ext cx="6016469" cy="4933505"/>
            <a:chOff x="0" y="0"/>
            <a:chExt cx="8021959" cy="6578006"/>
          </a:xfrm>
        </p:grpSpPr>
        <p:sp>
          <p:nvSpPr>
            <p:cNvPr name="Freeform 8" id="8"/>
            <p:cNvSpPr/>
            <p:nvPr/>
          </p:nvSpPr>
          <p:spPr>
            <a:xfrm flipH="false" flipV="false" rot="0">
              <a:off x="0" y="0"/>
              <a:ext cx="8021959" cy="6578006"/>
            </a:xfrm>
            <a:custGeom>
              <a:avLst/>
              <a:gdLst/>
              <a:ahLst/>
              <a:cxnLst/>
              <a:rect r="r" b="b" t="t" l="l"/>
              <a:pathLst>
                <a:path h="6578006" w="8021959">
                  <a:moveTo>
                    <a:pt x="0" y="0"/>
                  </a:moveTo>
                  <a:lnTo>
                    <a:pt x="8021959" y="0"/>
                  </a:lnTo>
                  <a:lnTo>
                    <a:pt x="8021959" y="6578006"/>
                  </a:lnTo>
                  <a:lnTo>
                    <a:pt x="0" y="6578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032045" y="157493"/>
              <a:ext cx="735995" cy="735995"/>
            </a:xfrm>
            <a:custGeom>
              <a:avLst/>
              <a:gdLst/>
              <a:ahLst/>
              <a:cxnLst/>
              <a:rect r="r" b="b" t="t" l="l"/>
              <a:pathLst>
                <a:path h="735995" w="735995">
                  <a:moveTo>
                    <a:pt x="0" y="0"/>
                  </a:moveTo>
                  <a:lnTo>
                    <a:pt x="735995" y="0"/>
                  </a:lnTo>
                  <a:lnTo>
                    <a:pt x="735995" y="735995"/>
                  </a:lnTo>
                  <a:lnTo>
                    <a:pt x="0" y="735995"/>
                  </a:lnTo>
                  <a:lnTo>
                    <a:pt x="0" y="0"/>
                  </a:lnTo>
                  <a:close/>
                </a:path>
              </a:pathLst>
            </a:custGeom>
            <a:blipFill>
              <a:blip r:embed="rId8"/>
              <a:stretch>
                <a:fillRect l="0" t="0" r="0" b="0"/>
              </a:stretch>
            </a:blipFill>
          </p:spPr>
        </p:sp>
        <p:sp>
          <p:nvSpPr>
            <p:cNvPr name="Freeform 10" id="10"/>
            <p:cNvSpPr/>
            <p:nvPr/>
          </p:nvSpPr>
          <p:spPr>
            <a:xfrm flipH="false" flipV="false" rot="0">
              <a:off x="249182" y="1395326"/>
              <a:ext cx="7195894" cy="4038696"/>
            </a:xfrm>
            <a:custGeom>
              <a:avLst/>
              <a:gdLst/>
              <a:ahLst/>
              <a:cxnLst/>
              <a:rect r="r" b="b" t="t" l="l"/>
              <a:pathLst>
                <a:path h="4038696" w="7195894">
                  <a:moveTo>
                    <a:pt x="0" y="0"/>
                  </a:moveTo>
                  <a:lnTo>
                    <a:pt x="7195895" y="0"/>
                  </a:lnTo>
                  <a:lnTo>
                    <a:pt x="7195895" y="4038695"/>
                  </a:lnTo>
                  <a:lnTo>
                    <a:pt x="0" y="4038695"/>
                  </a:lnTo>
                  <a:lnTo>
                    <a:pt x="0" y="0"/>
                  </a:lnTo>
                  <a:close/>
                </a:path>
              </a:pathLst>
            </a:custGeom>
            <a:blipFill>
              <a:blip r:embed="rId9"/>
              <a:stretch>
                <a:fillRect l="0" t="0" r="0" b="0"/>
              </a:stretch>
            </a:blipFill>
          </p:spPr>
        </p:sp>
        <p:sp>
          <p:nvSpPr>
            <p:cNvPr name="TextBox 11" id="11"/>
            <p:cNvSpPr txBox="true"/>
            <p:nvPr/>
          </p:nvSpPr>
          <p:spPr>
            <a:xfrm rot="0">
              <a:off x="1850868" y="296668"/>
              <a:ext cx="4320223" cy="1404832"/>
            </a:xfrm>
            <a:prstGeom prst="rect">
              <a:avLst/>
            </a:prstGeom>
          </p:spPr>
          <p:txBody>
            <a:bodyPr anchor="t" rtlCol="false" tIns="0" lIns="0" bIns="0" rIns="0">
              <a:spAutoFit/>
            </a:bodyPr>
            <a:lstStyle/>
            <a:p>
              <a:pPr algn="ctr">
                <a:lnSpc>
                  <a:spcPts val="4270"/>
                </a:lnSpc>
              </a:pPr>
              <a:r>
                <a:rPr lang="en-US" b="true" sz="3050">
                  <a:solidFill>
                    <a:srgbClr val="100F0D"/>
                  </a:solidFill>
                  <a:latin typeface="Telegraf Bold"/>
                  <a:ea typeface="Telegraf Bold"/>
                  <a:cs typeface="Telegraf Bold"/>
                  <a:sym typeface="Telegraf Bold"/>
                </a:rPr>
                <a:t>First Impression </a:t>
              </a:r>
            </a:p>
            <a:p>
              <a:pPr algn="just">
                <a:lnSpc>
                  <a:spcPts val="4270"/>
                </a:lnSpc>
                <a:spcBef>
                  <a:spcPct val="0"/>
                </a:spcBef>
              </a:pPr>
            </a:p>
          </p:txBody>
        </p:sp>
      </p:grpSp>
      <p:sp>
        <p:nvSpPr>
          <p:cNvPr name="TextBox 12" id="12"/>
          <p:cNvSpPr txBox="true"/>
          <p:nvPr/>
        </p:nvSpPr>
        <p:spPr>
          <a:xfrm rot="-156252">
            <a:off x="2905852" y="5004911"/>
            <a:ext cx="2257837" cy="927100"/>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Canva Sans"/>
                <a:ea typeface="Canva Sans"/>
                <a:cs typeface="Canva Sans"/>
                <a:sym typeface="Canva Sans"/>
              </a:rPr>
              <a:t>55,3%</a:t>
            </a:r>
          </a:p>
        </p:txBody>
      </p:sp>
      <p:sp>
        <p:nvSpPr>
          <p:cNvPr name="Freeform 13" id="13"/>
          <p:cNvSpPr/>
          <p:nvPr/>
        </p:nvSpPr>
        <p:spPr>
          <a:xfrm flipH="false" flipV="false" rot="0">
            <a:off x="10700422" y="2676748"/>
            <a:ext cx="6016469" cy="4933505"/>
          </a:xfrm>
          <a:custGeom>
            <a:avLst/>
            <a:gdLst/>
            <a:ahLst/>
            <a:cxnLst/>
            <a:rect r="r" b="b" t="t" l="l"/>
            <a:pathLst>
              <a:path h="4933505" w="6016469">
                <a:moveTo>
                  <a:pt x="0" y="0"/>
                </a:moveTo>
                <a:lnTo>
                  <a:pt x="6016469" y="0"/>
                </a:lnTo>
                <a:lnTo>
                  <a:pt x="6016469" y="4933504"/>
                </a:lnTo>
                <a:lnTo>
                  <a:pt x="0" y="4933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974455" y="2794867"/>
            <a:ext cx="551996" cy="551996"/>
          </a:xfrm>
          <a:custGeom>
            <a:avLst/>
            <a:gdLst/>
            <a:ahLst/>
            <a:cxnLst/>
            <a:rect r="r" b="b" t="t" l="l"/>
            <a:pathLst>
              <a:path h="551996" w="551996">
                <a:moveTo>
                  <a:pt x="0" y="0"/>
                </a:moveTo>
                <a:lnTo>
                  <a:pt x="551997" y="0"/>
                </a:lnTo>
                <a:lnTo>
                  <a:pt x="551997" y="551997"/>
                </a:lnTo>
                <a:lnTo>
                  <a:pt x="0" y="551997"/>
                </a:lnTo>
                <a:lnTo>
                  <a:pt x="0" y="0"/>
                </a:lnTo>
                <a:close/>
              </a:path>
            </a:pathLst>
          </a:custGeom>
          <a:blipFill>
            <a:blip r:embed="rId8"/>
            <a:stretch>
              <a:fillRect l="0" t="0" r="0" b="0"/>
            </a:stretch>
          </a:blipFill>
        </p:spPr>
      </p:sp>
      <p:sp>
        <p:nvSpPr>
          <p:cNvPr name="Freeform 15" id="15"/>
          <p:cNvSpPr/>
          <p:nvPr/>
        </p:nvSpPr>
        <p:spPr>
          <a:xfrm flipH="false" flipV="false" rot="366116">
            <a:off x="11115147" y="3776364"/>
            <a:ext cx="5396921" cy="3029022"/>
          </a:xfrm>
          <a:custGeom>
            <a:avLst/>
            <a:gdLst/>
            <a:ahLst/>
            <a:cxnLst/>
            <a:rect r="r" b="b" t="t" l="l"/>
            <a:pathLst>
              <a:path h="3029022" w="5396921">
                <a:moveTo>
                  <a:pt x="0" y="0"/>
                </a:moveTo>
                <a:lnTo>
                  <a:pt x="5396921" y="0"/>
                </a:lnTo>
                <a:lnTo>
                  <a:pt x="5396921" y="3029022"/>
                </a:lnTo>
                <a:lnTo>
                  <a:pt x="0" y="3029022"/>
                </a:lnTo>
                <a:lnTo>
                  <a:pt x="0" y="0"/>
                </a:lnTo>
                <a:close/>
              </a:path>
            </a:pathLst>
          </a:custGeom>
          <a:blipFill>
            <a:blip r:embed="rId9"/>
            <a:stretch>
              <a:fillRect l="0" t="0" r="0" b="0"/>
            </a:stretch>
          </a:blipFill>
        </p:spPr>
      </p:sp>
      <p:sp>
        <p:nvSpPr>
          <p:cNvPr name="TextBox 16" id="16"/>
          <p:cNvSpPr txBox="true"/>
          <p:nvPr/>
        </p:nvSpPr>
        <p:spPr>
          <a:xfrm rot="0">
            <a:off x="11938543" y="2802669"/>
            <a:ext cx="3540226" cy="544195"/>
          </a:xfrm>
          <a:prstGeom prst="rect">
            <a:avLst/>
          </a:prstGeom>
        </p:spPr>
        <p:txBody>
          <a:bodyPr anchor="t" rtlCol="false" tIns="0" lIns="0" bIns="0" rIns="0">
            <a:spAutoFit/>
          </a:bodyPr>
          <a:lstStyle/>
          <a:p>
            <a:pPr algn="just">
              <a:lnSpc>
                <a:spcPts val="4130"/>
              </a:lnSpc>
              <a:spcBef>
                <a:spcPct val="0"/>
              </a:spcBef>
            </a:pPr>
            <a:r>
              <a:rPr lang="en-US" b="true" sz="2950">
                <a:solidFill>
                  <a:srgbClr val="100F0D"/>
                </a:solidFill>
                <a:latin typeface="Telegraf Bold"/>
                <a:ea typeface="Telegraf Bold"/>
                <a:cs typeface="Telegraf Bold"/>
                <a:sym typeface="Telegraf Bold"/>
              </a:rPr>
              <a:t>Chatting &amp; Sharing</a:t>
            </a:r>
          </a:p>
        </p:txBody>
      </p:sp>
      <p:sp>
        <p:nvSpPr>
          <p:cNvPr name="TextBox 17" id="17"/>
          <p:cNvSpPr txBox="true"/>
          <p:nvPr/>
        </p:nvSpPr>
        <p:spPr>
          <a:xfrm rot="299320">
            <a:off x="12688830" y="5145024"/>
            <a:ext cx="2257837" cy="927100"/>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Canva Sans"/>
                <a:ea typeface="Canva Sans"/>
                <a:cs typeface="Canva Sans"/>
                <a:sym typeface="Canva Sans"/>
              </a:rPr>
              <a:t>60,8%</a:t>
            </a:r>
          </a:p>
        </p:txBody>
      </p:sp>
      <p:sp>
        <p:nvSpPr>
          <p:cNvPr name="TextBox 18" id="18"/>
          <p:cNvSpPr txBox="true"/>
          <p:nvPr/>
        </p:nvSpPr>
        <p:spPr>
          <a:xfrm rot="0">
            <a:off x="2637196" y="6507521"/>
            <a:ext cx="2799476" cy="756319"/>
          </a:xfrm>
          <a:prstGeom prst="rect">
            <a:avLst/>
          </a:prstGeom>
        </p:spPr>
        <p:txBody>
          <a:bodyPr anchor="t" rtlCol="false" tIns="0" lIns="0" bIns="0" rIns="0">
            <a:spAutoFit/>
          </a:bodyPr>
          <a:lstStyle/>
          <a:p>
            <a:pPr algn="ctr">
              <a:lnSpc>
                <a:spcPts val="6165"/>
              </a:lnSpc>
            </a:pPr>
            <a:r>
              <a:rPr lang="en-US" sz="4403" b="true">
                <a:solidFill>
                  <a:srgbClr val="000000"/>
                </a:solidFill>
                <a:latin typeface="Open Sans Bold"/>
                <a:ea typeface="Open Sans Bold"/>
                <a:cs typeface="Open Sans Bold"/>
                <a:sym typeface="Open Sans Bold"/>
              </a:rPr>
              <a:t>Biasa Saja</a:t>
            </a:r>
          </a:p>
        </p:txBody>
      </p:sp>
      <p:sp>
        <p:nvSpPr>
          <p:cNvPr name="TextBox 19" id="19"/>
          <p:cNvSpPr txBox="true"/>
          <p:nvPr/>
        </p:nvSpPr>
        <p:spPr>
          <a:xfrm rot="0">
            <a:off x="12536905" y="6692096"/>
            <a:ext cx="2553406" cy="697375"/>
          </a:xfrm>
          <a:prstGeom prst="rect">
            <a:avLst/>
          </a:prstGeom>
        </p:spPr>
        <p:txBody>
          <a:bodyPr anchor="t" rtlCol="false" tIns="0" lIns="0" bIns="0" rIns="0">
            <a:spAutoFit/>
          </a:bodyPr>
          <a:lstStyle/>
          <a:p>
            <a:pPr algn="ctr">
              <a:lnSpc>
                <a:spcPts val="5623"/>
              </a:lnSpc>
            </a:pPr>
            <a:r>
              <a:rPr lang="en-US" sz="4016" b="true">
                <a:solidFill>
                  <a:srgbClr val="010101"/>
                </a:solidFill>
                <a:latin typeface="Open Sans Bold"/>
                <a:ea typeface="Open Sans Bold"/>
                <a:cs typeface="Open Sans Bold"/>
                <a:sym typeface="Open Sans Bold"/>
              </a:rPr>
              <a:t>Biasa Saja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884691" y="6883691"/>
            <a:ext cx="4709947" cy="2096672"/>
          </a:xfrm>
          <a:custGeom>
            <a:avLst/>
            <a:gdLst/>
            <a:ahLst/>
            <a:cxnLst/>
            <a:rect r="r" b="b" t="t" l="l"/>
            <a:pathLst>
              <a:path h="2096672" w="4709947">
                <a:moveTo>
                  <a:pt x="0" y="0"/>
                </a:moveTo>
                <a:lnTo>
                  <a:pt x="4709946" y="0"/>
                </a:lnTo>
                <a:lnTo>
                  <a:pt x="4709946" y="2096672"/>
                </a:lnTo>
                <a:lnTo>
                  <a:pt x="0" y="209667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1297419" y="6874473"/>
            <a:ext cx="4676718" cy="2081880"/>
          </a:xfrm>
          <a:custGeom>
            <a:avLst/>
            <a:gdLst/>
            <a:ahLst/>
            <a:cxnLst/>
            <a:rect r="r" b="b" t="t" l="l"/>
            <a:pathLst>
              <a:path h="2081880" w="4676718">
                <a:moveTo>
                  <a:pt x="0" y="0"/>
                </a:moveTo>
                <a:lnTo>
                  <a:pt x="4676718" y="0"/>
                </a:lnTo>
                <a:lnTo>
                  <a:pt x="4676718" y="2081880"/>
                </a:lnTo>
                <a:lnTo>
                  <a:pt x="0" y="2081880"/>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5400000">
            <a:off x="4036150" y="2260931"/>
            <a:ext cx="9990582" cy="4447391"/>
          </a:xfrm>
          <a:custGeom>
            <a:avLst/>
            <a:gdLst/>
            <a:ahLst/>
            <a:cxnLst/>
            <a:rect r="r" b="b" t="t" l="l"/>
            <a:pathLst>
              <a:path h="4447391" w="9990582">
                <a:moveTo>
                  <a:pt x="0" y="0"/>
                </a:moveTo>
                <a:lnTo>
                  <a:pt x="9990582" y="0"/>
                </a:lnTo>
                <a:lnTo>
                  <a:pt x="9990582" y="4447390"/>
                </a:lnTo>
                <a:lnTo>
                  <a:pt x="0" y="444739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12436"/>
            </a:stretch>
          </a:blipFill>
        </p:spPr>
      </p:sp>
      <p:sp>
        <p:nvSpPr>
          <p:cNvPr name="TextBox 5" id="5"/>
          <p:cNvSpPr txBox="true"/>
          <p:nvPr/>
        </p:nvSpPr>
        <p:spPr>
          <a:xfrm rot="0">
            <a:off x="3450078" y="933450"/>
            <a:ext cx="11189520" cy="902879"/>
          </a:xfrm>
          <a:prstGeom prst="rect">
            <a:avLst/>
          </a:prstGeom>
        </p:spPr>
        <p:txBody>
          <a:bodyPr anchor="t" rtlCol="false" tIns="0" lIns="0" bIns="0" rIns="0">
            <a:spAutoFit/>
          </a:bodyPr>
          <a:lstStyle/>
          <a:p>
            <a:pPr algn="ctr">
              <a:lnSpc>
                <a:spcPts val="6860"/>
              </a:lnSpc>
            </a:pPr>
            <a:r>
              <a:rPr lang="en-US" sz="4900" b="true">
                <a:solidFill>
                  <a:srgbClr val="FFFFFF"/>
                </a:solidFill>
                <a:latin typeface="Helvetica World Bold"/>
                <a:ea typeface="Helvetica World Bold"/>
                <a:cs typeface="Helvetica World Bold"/>
                <a:sym typeface="Helvetica World Bold"/>
              </a:rPr>
              <a:t>Kuesioner Skala Likert Kategori Fitur</a:t>
            </a:r>
          </a:p>
        </p:txBody>
      </p:sp>
      <p:sp>
        <p:nvSpPr>
          <p:cNvPr name="Freeform 6" id="6"/>
          <p:cNvSpPr/>
          <p:nvPr/>
        </p:nvSpPr>
        <p:spPr>
          <a:xfrm flipH="false" flipV="false" rot="-5400000">
            <a:off x="11263816" y="8113464"/>
            <a:ext cx="5143500" cy="2289672"/>
          </a:xfrm>
          <a:custGeom>
            <a:avLst/>
            <a:gdLst/>
            <a:ahLst/>
            <a:cxnLst/>
            <a:rect r="r" b="b" t="t" l="l"/>
            <a:pathLst>
              <a:path h="2289672" w="5143500">
                <a:moveTo>
                  <a:pt x="0" y="0"/>
                </a:moveTo>
                <a:lnTo>
                  <a:pt x="5143500" y="0"/>
                </a:lnTo>
                <a:lnTo>
                  <a:pt x="5143500" y="2289672"/>
                </a:lnTo>
                <a:lnTo>
                  <a:pt x="0" y="2289672"/>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12436"/>
            </a:stretch>
          </a:blipFill>
        </p:spPr>
      </p:sp>
      <p:grpSp>
        <p:nvGrpSpPr>
          <p:cNvPr name="Group 7" id="7"/>
          <p:cNvGrpSpPr/>
          <p:nvPr/>
        </p:nvGrpSpPr>
        <p:grpSpPr>
          <a:xfrm rot="0">
            <a:off x="12281300" y="3211775"/>
            <a:ext cx="4711524" cy="3863449"/>
            <a:chOff x="0" y="0"/>
            <a:chExt cx="6282031" cy="5151266"/>
          </a:xfrm>
        </p:grpSpPr>
        <p:sp>
          <p:nvSpPr>
            <p:cNvPr name="Freeform 8" id="8"/>
            <p:cNvSpPr/>
            <p:nvPr/>
          </p:nvSpPr>
          <p:spPr>
            <a:xfrm flipH="false" flipV="false" rot="0">
              <a:off x="0" y="0"/>
              <a:ext cx="6282031" cy="5151266"/>
            </a:xfrm>
            <a:custGeom>
              <a:avLst/>
              <a:gdLst/>
              <a:ahLst/>
              <a:cxnLst/>
              <a:rect r="r" b="b" t="t" l="l"/>
              <a:pathLst>
                <a:path h="5151266" w="6282031">
                  <a:moveTo>
                    <a:pt x="0" y="0"/>
                  </a:moveTo>
                  <a:lnTo>
                    <a:pt x="6282031" y="0"/>
                  </a:lnTo>
                  <a:lnTo>
                    <a:pt x="6282031" y="5151266"/>
                  </a:lnTo>
                  <a:lnTo>
                    <a:pt x="0" y="515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506825" y="123333"/>
              <a:ext cx="576361" cy="576361"/>
            </a:xfrm>
            <a:custGeom>
              <a:avLst/>
              <a:gdLst/>
              <a:ahLst/>
              <a:cxnLst/>
              <a:rect r="r" b="b" t="t" l="l"/>
              <a:pathLst>
                <a:path h="576361" w="576361">
                  <a:moveTo>
                    <a:pt x="0" y="0"/>
                  </a:moveTo>
                  <a:lnTo>
                    <a:pt x="576361" y="0"/>
                  </a:lnTo>
                  <a:lnTo>
                    <a:pt x="576361" y="576361"/>
                  </a:lnTo>
                  <a:lnTo>
                    <a:pt x="0" y="576361"/>
                  </a:lnTo>
                  <a:lnTo>
                    <a:pt x="0" y="0"/>
                  </a:lnTo>
                  <a:close/>
                </a:path>
              </a:pathLst>
            </a:custGeom>
            <a:blipFill>
              <a:blip r:embed="rId8"/>
              <a:stretch>
                <a:fillRect l="0" t="0" r="0" b="0"/>
              </a:stretch>
            </a:blipFill>
          </p:spPr>
        </p:sp>
        <p:sp>
          <p:nvSpPr>
            <p:cNvPr name="Freeform 10" id="10"/>
            <p:cNvSpPr/>
            <p:nvPr/>
          </p:nvSpPr>
          <p:spPr>
            <a:xfrm flipH="false" flipV="false" rot="0">
              <a:off x="195136" y="1092686"/>
              <a:ext cx="5635137" cy="3162721"/>
            </a:xfrm>
            <a:custGeom>
              <a:avLst/>
              <a:gdLst/>
              <a:ahLst/>
              <a:cxnLst/>
              <a:rect r="r" b="b" t="t" l="l"/>
              <a:pathLst>
                <a:path h="3162721" w="5635137">
                  <a:moveTo>
                    <a:pt x="0" y="0"/>
                  </a:moveTo>
                  <a:lnTo>
                    <a:pt x="5635137" y="0"/>
                  </a:lnTo>
                  <a:lnTo>
                    <a:pt x="5635137" y="3162720"/>
                  </a:lnTo>
                  <a:lnTo>
                    <a:pt x="0" y="3162720"/>
                  </a:lnTo>
                  <a:lnTo>
                    <a:pt x="0" y="0"/>
                  </a:lnTo>
                  <a:close/>
                </a:path>
              </a:pathLst>
            </a:custGeom>
            <a:blipFill>
              <a:blip r:embed="rId9"/>
              <a:stretch>
                <a:fillRect l="0" t="0" r="0" b="0"/>
              </a:stretch>
            </a:blipFill>
          </p:spPr>
        </p:sp>
        <p:sp>
          <p:nvSpPr>
            <p:cNvPr name="TextBox 11" id="11"/>
            <p:cNvSpPr txBox="true"/>
            <p:nvPr/>
          </p:nvSpPr>
          <p:spPr>
            <a:xfrm rot="0">
              <a:off x="1449423" y="223254"/>
              <a:ext cx="3383186" cy="552254"/>
            </a:xfrm>
            <a:prstGeom prst="rect">
              <a:avLst/>
            </a:prstGeom>
          </p:spPr>
          <p:txBody>
            <a:bodyPr anchor="t" rtlCol="false" tIns="0" lIns="0" bIns="0" rIns="0">
              <a:spAutoFit/>
            </a:bodyPr>
            <a:lstStyle/>
            <a:p>
              <a:pPr algn="ctr">
                <a:lnSpc>
                  <a:spcPts val="3343"/>
                </a:lnSpc>
                <a:spcBef>
                  <a:spcPct val="0"/>
                </a:spcBef>
              </a:pPr>
              <a:r>
                <a:rPr lang="en-US" b="true" sz="2388">
                  <a:solidFill>
                    <a:srgbClr val="100F0D"/>
                  </a:solidFill>
                  <a:latin typeface="Telegraf Bold"/>
                  <a:ea typeface="Telegraf Bold"/>
                  <a:cs typeface="Telegraf Bold"/>
                  <a:sym typeface="Telegraf Bold"/>
                </a:rPr>
                <a:t>Kemudahan</a:t>
              </a:r>
            </a:p>
          </p:txBody>
        </p:sp>
        <p:sp>
          <p:nvSpPr>
            <p:cNvPr name="TextBox 12" id="12"/>
            <p:cNvSpPr txBox="true"/>
            <p:nvPr/>
          </p:nvSpPr>
          <p:spPr>
            <a:xfrm rot="-156252">
              <a:off x="1960537" y="2552581"/>
              <a:ext cx="2357496" cy="944767"/>
            </a:xfrm>
            <a:prstGeom prst="rect">
              <a:avLst/>
            </a:prstGeom>
          </p:spPr>
          <p:txBody>
            <a:bodyPr anchor="t" rtlCol="false" tIns="0" lIns="0" bIns="0" rIns="0">
              <a:spAutoFit/>
            </a:bodyPr>
            <a:lstStyle/>
            <a:p>
              <a:pPr algn="ctr">
                <a:lnSpc>
                  <a:spcPts val="6029"/>
                </a:lnSpc>
                <a:spcBef>
                  <a:spcPct val="0"/>
                </a:spcBef>
              </a:pPr>
              <a:r>
                <a:rPr lang="en-US" sz="4307">
                  <a:solidFill>
                    <a:srgbClr val="000000"/>
                  </a:solidFill>
                  <a:latin typeface="Canva Sans"/>
                  <a:ea typeface="Canva Sans"/>
                  <a:cs typeface="Canva Sans"/>
                  <a:sym typeface="Canva Sans"/>
                </a:rPr>
                <a:t>64,2</a:t>
              </a:r>
              <a:r>
                <a:rPr lang="en-US" sz="4307">
                  <a:solidFill>
                    <a:srgbClr val="000000"/>
                  </a:solidFill>
                  <a:latin typeface="Canva Sans"/>
                  <a:ea typeface="Canva Sans"/>
                  <a:cs typeface="Canva Sans"/>
                  <a:sym typeface="Canva Sans"/>
                </a:rPr>
                <a:t>%</a:t>
              </a:r>
            </a:p>
          </p:txBody>
        </p:sp>
      </p:grpSp>
      <p:sp>
        <p:nvSpPr>
          <p:cNvPr name="Freeform 13" id="13"/>
          <p:cNvSpPr/>
          <p:nvPr/>
        </p:nvSpPr>
        <p:spPr>
          <a:xfrm flipH="false" flipV="false" rot="-5400000">
            <a:off x="1881485" y="8502139"/>
            <a:ext cx="5143500" cy="2289672"/>
          </a:xfrm>
          <a:custGeom>
            <a:avLst/>
            <a:gdLst/>
            <a:ahLst/>
            <a:cxnLst/>
            <a:rect r="r" b="b" t="t" l="l"/>
            <a:pathLst>
              <a:path h="2289672" w="5143500">
                <a:moveTo>
                  <a:pt x="0" y="0"/>
                </a:moveTo>
                <a:lnTo>
                  <a:pt x="5143500" y="0"/>
                </a:lnTo>
                <a:lnTo>
                  <a:pt x="5143500" y="2289672"/>
                </a:lnTo>
                <a:lnTo>
                  <a:pt x="0" y="2289672"/>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12436"/>
            </a:stretch>
          </a:blipFill>
        </p:spPr>
      </p:sp>
      <p:grpSp>
        <p:nvGrpSpPr>
          <p:cNvPr name="Group 14" id="14"/>
          <p:cNvGrpSpPr/>
          <p:nvPr/>
        </p:nvGrpSpPr>
        <p:grpSpPr>
          <a:xfrm rot="0">
            <a:off x="1759900" y="3211775"/>
            <a:ext cx="4711524" cy="3863449"/>
            <a:chOff x="0" y="0"/>
            <a:chExt cx="6282031" cy="5151266"/>
          </a:xfrm>
        </p:grpSpPr>
        <p:sp>
          <p:nvSpPr>
            <p:cNvPr name="Freeform 15" id="15"/>
            <p:cNvSpPr/>
            <p:nvPr/>
          </p:nvSpPr>
          <p:spPr>
            <a:xfrm flipH="false" flipV="false" rot="0">
              <a:off x="0" y="0"/>
              <a:ext cx="6282031" cy="5151266"/>
            </a:xfrm>
            <a:custGeom>
              <a:avLst/>
              <a:gdLst/>
              <a:ahLst/>
              <a:cxnLst/>
              <a:rect r="r" b="b" t="t" l="l"/>
              <a:pathLst>
                <a:path h="5151266" w="6282031">
                  <a:moveTo>
                    <a:pt x="0" y="0"/>
                  </a:moveTo>
                  <a:lnTo>
                    <a:pt x="6282031" y="0"/>
                  </a:lnTo>
                  <a:lnTo>
                    <a:pt x="6282031" y="5151266"/>
                  </a:lnTo>
                  <a:lnTo>
                    <a:pt x="0" y="515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366116">
              <a:off x="433031" y="1148153"/>
              <a:ext cx="5635137" cy="3162721"/>
            </a:xfrm>
            <a:custGeom>
              <a:avLst/>
              <a:gdLst/>
              <a:ahLst/>
              <a:cxnLst/>
              <a:rect r="r" b="b" t="t" l="l"/>
              <a:pathLst>
                <a:path h="3162721" w="5635137">
                  <a:moveTo>
                    <a:pt x="0" y="0"/>
                  </a:moveTo>
                  <a:lnTo>
                    <a:pt x="5635137" y="0"/>
                  </a:lnTo>
                  <a:lnTo>
                    <a:pt x="5635137" y="3162720"/>
                  </a:lnTo>
                  <a:lnTo>
                    <a:pt x="0" y="3162720"/>
                  </a:lnTo>
                  <a:lnTo>
                    <a:pt x="0" y="0"/>
                  </a:lnTo>
                  <a:close/>
                </a:path>
              </a:pathLst>
            </a:custGeom>
            <a:blipFill>
              <a:blip r:embed="rId9"/>
              <a:stretch>
                <a:fillRect l="0" t="0" r="0" b="0"/>
              </a:stretch>
            </a:blipFill>
          </p:spPr>
        </p:sp>
        <p:sp>
          <p:nvSpPr>
            <p:cNvPr name="TextBox 17" id="17"/>
            <p:cNvSpPr txBox="true"/>
            <p:nvPr/>
          </p:nvSpPr>
          <p:spPr>
            <a:xfrm rot="0">
              <a:off x="1292771" y="154733"/>
              <a:ext cx="3696489" cy="544961"/>
            </a:xfrm>
            <a:prstGeom prst="rect">
              <a:avLst/>
            </a:prstGeom>
          </p:spPr>
          <p:txBody>
            <a:bodyPr anchor="t" rtlCol="false" tIns="0" lIns="0" bIns="0" rIns="0">
              <a:spAutoFit/>
            </a:bodyPr>
            <a:lstStyle/>
            <a:p>
              <a:pPr algn="ctr">
                <a:lnSpc>
                  <a:spcPts val="3234"/>
                </a:lnSpc>
                <a:spcBef>
                  <a:spcPct val="0"/>
                </a:spcBef>
              </a:pPr>
              <a:r>
                <a:rPr lang="en-US" b="true" sz="2310">
                  <a:solidFill>
                    <a:srgbClr val="100F0D"/>
                  </a:solidFill>
                  <a:latin typeface="Telegraf Bold"/>
                  <a:ea typeface="Telegraf Bold"/>
                  <a:cs typeface="Telegraf Bold"/>
                  <a:sym typeface="Telegraf Bold"/>
                </a:rPr>
                <a:t>Tingkat Kesulitan</a:t>
              </a:r>
            </a:p>
          </p:txBody>
        </p:sp>
        <p:sp>
          <p:nvSpPr>
            <p:cNvPr name="TextBox 18" id="18"/>
            <p:cNvSpPr txBox="true"/>
            <p:nvPr/>
          </p:nvSpPr>
          <p:spPr>
            <a:xfrm rot="299320">
              <a:off x="2075165" y="2600434"/>
              <a:ext cx="2357496" cy="944767"/>
            </a:xfrm>
            <a:prstGeom prst="rect">
              <a:avLst/>
            </a:prstGeom>
          </p:spPr>
          <p:txBody>
            <a:bodyPr anchor="t" rtlCol="false" tIns="0" lIns="0" bIns="0" rIns="0">
              <a:spAutoFit/>
            </a:bodyPr>
            <a:lstStyle/>
            <a:p>
              <a:pPr algn="ctr">
                <a:lnSpc>
                  <a:spcPts val="6029"/>
                </a:lnSpc>
                <a:spcBef>
                  <a:spcPct val="0"/>
                </a:spcBef>
              </a:pPr>
              <a:r>
                <a:rPr lang="en-US" sz="4307">
                  <a:solidFill>
                    <a:srgbClr val="000000"/>
                  </a:solidFill>
                  <a:latin typeface="Canva Sans"/>
                  <a:ea typeface="Canva Sans"/>
                  <a:cs typeface="Canva Sans"/>
                  <a:sym typeface="Canva Sans"/>
                </a:rPr>
                <a:t>48,2%</a:t>
              </a:r>
            </a:p>
          </p:txBody>
        </p:sp>
        <p:sp>
          <p:nvSpPr>
            <p:cNvPr name="Freeform 19" id="19"/>
            <p:cNvSpPr/>
            <p:nvPr/>
          </p:nvSpPr>
          <p:spPr>
            <a:xfrm flipH="false" flipV="false" rot="0">
              <a:off x="5506825" y="123333"/>
              <a:ext cx="576361" cy="576361"/>
            </a:xfrm>
            <a:custGeom>
              <a:avLst/>
              <a:gdLst/>
              <a:ahLst/>
              <a:cxnLst/>
              <a:rect r="r" b="b" t="t" l="l"/>
              <a:pathLst>
                <a:path h="576361" w="576361">
                  <a:moveTo>
                    <a:pt x="0" y="0"/>
                  </a:moveTo>
                  <a:lnTo>
                    <a:pt x="576361" y="0"/>
                  </a:lnTo>
                  <a:lnTo>
                    <a:pt x="576361" y="576361"/>
                  </a:lnTo>
                  <a:lnTo>
                    <a:pt x="0" y="576361"/>
                  </a:lnTo>
                  <a:lnTo>
                    <a:pt x="0" y="0"/>
                  </a:lnTo>
                  <a:close/>
                </a:path>
              </a:pathLst>
            </a:custGeom>
            <a:blipFill>
              <a:blip r:embed="rId8"/>
              <a:stretch>
                <a:fillRect l="0" t="0" r="0" b="0"/>
              </a:stretch>
            </a:blipFill>
          </p:spPr>
        </p:sp>
      </p:grpSp>
      <p:grpSp>
        <p:nvGrpSpPr>
          <p:cNvPr name="Group 20" id="20"/>
          <p:cNvGrpSpPr/>
          <p:nvPr/>
        </p:nvGrpSpPr>
        <p:grpSpPr>
          <a:xfrm rot="0">
            <a:off x="6997835" y="3172361"/>
            <a:ext cx="4759589" cy="3902863"/>
            <a:chOff x="0" y="0"/>
            <a:chExt cx="6346119" cy="5203818"/>
          </a:xfrm>
        </p:grpSpPr>
        <p:sp>
          <p:nvSpPr>
            <p:cNvPr name="Freeform 21" id="21"/>
            <p:cNvSpPr/>
            <p:nvPr/>
          </p:nvSpPr>
          <p:spPr>
            <a:xfrm flipH="false" flipV="false" rot="0">
              <a:off x="0" y="0"/>
              <a:ext cx="6346119" cy="5203818"/>
            </a:xfrm>
            <a:custGeom>
              <a:avLst/>
              <a:gdLst/>
              <a:ahLst/>
              <a:cxnLst/>
              <a:rect r="r" b="b" t="t" l="l"/>
              <a:pathLst>
                <a:path h="5203818" w="6346119">
                  <a:moveTo>
                    <a:pt x="0" y="0"/>
                  </a:moveTo>
                  <a:lnTo>
                    <a:pt x="6346119" y="0"/>
                  </a:lnTo>
                  <a:lnTo>
                    <a:pt x="6346119" y="5203818"/>
                  </a:lnTo>
                  <a:lnTo>
                    <a:pt x="0" y="5203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366116">
              <a:off x="437449" y="1159866"/>
              <a:ext cx="5692625" cy="3194986"/>
            </a:xfrm>
            <a:custGeom>
              <a:avLst/>
              <a:gdLst/>
              <a:ahLst/>
              <a:cxnLst/>
              <a:rect r="r" b="b" t="t" l="l"/>
              <a:pathLst>
                <a:path h="3194986" w="5692625">
                  <a:moveTo>
                    <a:pt x="0" y="0"/>
                  </a:moveTo>
                  <a:lnTo>
                    <a:pt x="5692625" y="0"/>
                  </a:lnTo>
                  <a:lnTo>
                    <a:pt x="5692625" y="3194986"/>
                  </a:lnTo>
                  <a:lnTo>
                    <a:pt x="0" y="3194986"/>
                  </a:lnTo>
                  <a:lnTo>
                    <a:pt x="0" y="0"/>
                  </a:lnTo>
                  <a:close/>
                </a:path>
              </a:pathLst>
            </a:custGeom>
            <a:blipFill>
              <a:blip r:embed="rId9"/>
              <a:stretch>
                <a:fillRect l="0" t="0" r="0" b="0"/>
              </a:stretch>
            </a:blipFill>
          </p:spPr>
        </p:sp>
        <p:sp>
          <p:nvSpPr>
            <p:cNvPr name="TextBox 23" id="23"/>
            <p:cNvSpPr txBox="true"/>
            <p:nvPr/>
          </p:nvSpPr>
          <p:spPr>
            <a:xfrm rot="0">
              <a:off x="1305960" y="157089"/>
              <a:ext cx="3734200" cy="549743"/>
            </a:xfrm>
            <a:prstGeom prst="rect">
              <a:avLst/>
            </a:prstGeom>
          </p:spPr>
          <p:txBody>
            <a:bodyPr anchor="t" rtlCol="false" tIns="0" lIns="0" bIns="0" rIns="0">
              <a:spAutoFit/>
            </a:bodyPr>
            <a:lstStyle/>
            <a:p>
              <a:pPr algn="ctr">
                <a:lnSpc>
                  <a:spcPts val="3267"/>
                </a:lnSpc>
                <a:spcBef>
                  <a:spcPct val="0"/>
                </a:spcBef>
              </a:pPr>
              <a:r>
                <a:rPr lang="en-US" b="true" sz="2333">
                  <a:solidFill>
                    <a:srgbClr val="100F0D"/>
                  </a:solidFill>
                  <a:latin typeface="Telegraf Bold"/>
                  <a:ea typeface="Telegraf Bold"/>
                  <a:cs typeface="Telegraf Bold"/>
                  <a:sym typeface="Telegraf Bold"/>
                </a:rPr>
                <a:t>Tingkat Kepuasan</a:t>
              </a:r>
            </a:p>
          </p:txBody>
        </p:sp>
        <p:sp>
          <p:nvSpPr>
            <p:cNvPr name="TextBox 24" id="24"/>
            <p:cNvSpPr txBox="true"/>
            <p:nvPr/>
          </p:nvSpPr>
          <p:spPr>
            <a:xfrm rot="299320">
              <a:off x="2096715" y="2618232"/>
              <a:ext cx="2381547" cy="963153"/>
            </a:xfrm>
            <a:prstGeom prst="rect">
              <a:avLst/>
            </a:prstGeom>
          </p:spPr>
          <p:txBody>
            <a:bodyPr anchor="t" rtlCol="false" tIns="0" lIns="0" bIns="0" rIns="0">
              <a:spAutoFit/>
            </a:bodyPr>
            <a:lstStyle/>
            <a:p>
              <a:pPr algn="ctr">
                <a:lnSpc>
                  <a:spcPts val="6091"/>
                </a:lnSpc>
                <a:spcBef>
                  <a:spcPct val="0"/>
                </a:spcBef>
              </a:pPr>
              <a:r>
                <a:rPr lang="en-US" sz="4351">
                  <a:solidFill>
                    <a:srgbClr val="000000"/>
                  </a:solidFill>
                  <a:latin typeface="Canva Sans"/>
                  <a:ea typeface="Canva Sans"/>
                  <a:cs typeface="Canva Sans"/>
                  <a:sym typeface="Canva Sans"/>
                </a:rPr>
                <a:t>48,3%</a:t>
              </a:r>
            </a:p>
          </p:txBody>
        </p:sp>
        <p:sp>
          <p:nvSpPr>
            <p:cNvPr name="Freeform 25" id="25"/>
            <p:cNvSpPr/>
            <p:nvPr/>
          </p:nvSpPr>
          <p:spPr>
            <a:xfrm flipH="false" flipV="false" rot="0">
              <a:off x="5563005" y="124592"/>
              <a:ext cx="582241" cy="582241"/>
            </a:xfrm>
            <a:custGeom>
              <a:avLst/>
              <a:gdLst/>
              <a:ahLst/>
              <a:cxnLst/>
              <a:rect r="r" b="b" t="t" l="l"/>
              <a:pathLst>
                <a:path h="582241" w="582241">
                  <a:moveTo>
                    <a:pt x="0" y="0"/>
                  </a:moveTo>
                  <a:lnTo>
                    <a:pt x="582241" y="0"/>
                  </a:lnTo>
                  <a:lnTo>
                    <a:pt x="582241" y="582240"/>
                  </a:lnTo>
                  <a:lnTo>
                    <a:pt x="0" y="582240"/>
                  </a:lnTo>
                  <a:lnTo>
                    <a:pt x="0" y="0"/>
                  </a:lnTo>
                  <a:close/>
                </a:path>
              </a:pathLst>
            </a:custGeom>
            <a:blipFill>
              <a:blip r:embed="rId8"/>
              <a:stretch>
                <a:fillRect l="0" t="0" r="0" b="0"/>
              </a:stretch>
            </a:blipFill>
          </p:spPr>
        </p:sp>
      </p:grpSp>
      <p:sp>
        <p:nvSpPr>
          <p:cNvPr name="TextBox 26" id="26"/>
          <p:cNvSpPr txBox="true"/>
          <p:nvPr/>
        </p:nvSpPr>
        <p:spPr>
          <a:xfrm rot="0">
            <a:off x="2991890" y="6363017"/>
            <a:ext cx="22475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Cukup sulit</a:t>
            </a:r>
          </a:p>
        </p:txBody>
      </p:sp>
      <p:sp>
        <p:nvSpPr>
          <p:cNvPr name="TextBox 27" id="27"/>
          <p:cNvSpPr txBox="true"/>
          <p:nvPr/>
        </p:nvSpPr>
        <p:spPr>
          <a:xfrm rot="0">
            <a:off x="12815203" y="6363017"/>
            <a:ext cx="364878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Mudah digunakan</a:t>
            </a:r>
          </a:p>
        </p:txBody>
      </p:sp>
      <p:sp>
        <p:nvSpPr>
          <p:cNvPr name="TextBox 28" id="28"/>
          <p:cNvSpPr txBox="true"/>
          <p:nvPr/>
        </p:nvSpPr>
        <p:spPr>
          <a:xfrm rot="0">
            <a:off x="8253859" y="6363017"/>
            <a:ext cx="22475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Biasa saja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94579" y="3859768"/>
            <a:ext cx="8894848" cy="3959616"/>
          </a:xfrm>
          <a:custGeom>
            <a:avLst/>
            <a:gdLst/>
            <a:ahLst/>
            <a:cxnLst/>
            <a:rect r="r" b="b" t="t" l="l"/>
            <a:pathLst>
              <a:path h="3959616" w="8894848">
                <a:moveTo>
                  <a:pt x="0" y="0"/>
                </a:moveTo>
                <a:lnTo>
                  <a:pt x="8894849" y="0"/>
                </a:lnTo>
                <a:lnTo>
                  <a:pt x="8894849" y="3959616"/>
                </a:lnTo>
                <a:lnTo>
                  <a:pt x="0" y="395961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2853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12436"/>
            </a:stretch>
          </a:blipFill>
        </p:spPr>
      </p:sp>
      <p:sp>
        <p:nvSpPr>
          <p:cNvPr name="TextBox 4" id="4"/>
          <p:cNvSpPr txBox="true"/>
          <p:nvPr/>
        </p:nvSpPr>
        <p:spPr>
          <a:xfrm rot="0">
            <a:off x="3425537" y="347027"/>
            <a:ext cx="11189520" cy="1834969"/>
          </a:xfrm>
          <a:prstGeom prst="rect">
            <a:avLst/>
          </a:prstGeom>
        </p:spPr>
        <p:txBody>
          <a:bodyPr anchor="t" rtlCol="false" tIns="0" lIns="0" bIns="0" rIns="0">
            <a:spAutoFit/>
          </a:bodyPr>
          <a:lstStyle/>
          <a:p>
            <a:pPr algn="ctr">
              <a:lnSpc>
                <a:spcPts val="6860"/>
              </a:lnSpc>
            </a:pPr>
            <a:r>
              <a:rPr lang="en-US" sz="4900" b="true">
                <a:solidFill>
                  <a:srgbClr val="FFFFFF"/>
                </a:solidFill>
                <a:latin typeface="Helvetica World Bold"/>
                <a:ea typeface="Helvetica World Bold"/>
                <a:cs typeface="Helvetica World Bold"/>
                <a:sym typeface="Helvetica World Bold"/>
              </a:rPr>
              <a:t>Kuesioner Skala Likert </a:t>
            </a:r>
          </a:p>
          <a:p>
            <a:pPr algn="ctr">
              <a:lnSpc>
                <a:spcPts val="6860"/>
              </a:lnSpc>
            </a:pPr>
            <a:r>
              <a:rPr lang="en-US" sz="4900" b="true">
                <a:solidFill>
                  <a:srgbClr val="FFFFFF"/>
                </a:solidFill>
                <a:latin typeface="Helvetica World Bold"/>
                <a:ea typeface="Helvetica World Bold"/>
                <a:cs typeface="Helvetica World Bold"/>
                <a:sym typeface="Helvetica World Bold"/>
              </a:rPr>
              <a:t>Kategori Desain</a:t>
            </a:r>
          </a:p>
        </p:txBody>
      </p:sp>
      <p:sp>
        <p:nvSpPr>
          <p:cNvPr name="Freeform 5" id="5"/>
          <p:cNvSpPr/>
          <p:nvPr/>
        </p:nvSpPr>
        <p:spPr>
          <a:xfrm flipH="false" flipV="false" rot="5400000">
            <a:off x="9413632" y="5320631"/>
            <a:ext cx="8894848" cy="3959616"/>
          </a:xfrm>
          <a:custGeom>
            <a:avLst/>
            <a:gdLst/>
            <a:ahLst/>
            <a:cxnLst/>
            <a:rect r="r" b="b" t="t" l="l"/>
            <a:pathLst>
              <a:path h="3959616" w="8894848">
                <a:moveTo>
                  <a:pt x="0" y="0"/>
                </a:moveTo>
                <a:lnTo>
                  <a:pt x="8894849" y="0"/>
                </a:lnTo>
                <a:lnTo>
                  <a:pt x="8894849" y="3959616"/>
                </a:lnTo>
                <a:lnTo>
                  <a:pt x="0" y="395961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12436"/>
            </a:stretch>
          </a:blipFill>
        </p:spPr>
      </p:sp>
      <p:sp>
        <p:nvSpPr>
          <p:cNvPr name="Freeform 6" id="6"/>
          <p:cNvSpPr/>
          <p:nvPr/>
        </p:nvSpPr>
        <p:spPr>
          <a:xfrm flipH="false" flipV="false" rot="5400000">
            <a:off x="9261232" y="5168231"/>
            <a:ext cx="8894848" cy="3959616"/>
          </a:xfrm>
          <a:custGeom>
            <a:avLst/>
            <a:gdLst/>
            <a:ahLst/>
            <a:cxnLst/>
            <a:rect r="r" b="b" t="t" l="l"/>
            <a:pathLst>
              <a:path h="3959616" w="8894848">
                <a:moveTo>
                  <a:pt x="0" y="0"/>
                </a:moveTo>
                <a:lnTo>
                  <a:pt x="8894849" y="0"/>
                </a:lnTo>
                <a:lnTo>
                  <a:pt x="8894849" y="3959616"/>
                </a:lnTo>
                <a:lnTo>
                  <a:pt x="0" y="395961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12436"/>
            </a:stretch>
          </a:blipFill>
        </p:spPr>
      </p:sp>
      <p:grpSp>
        <p:nvGrpSpPr>
          <p:cNvPr name="Group 7" id="7"/>
          <p:cNvGrpSpPr/>
          <p:nvPr/>
        </p:nvGrpSpPr>
        <p:grpSpPr>
          <a:xfrm rot="0">
            <a:off x="1028700" y="3122391"/>
            <a:ext cx="16230600" cy="4556888"/>
            <a:chOff x="0" y="0"/>
            <a:chExt cx="21640800" cy="6075850"/>
          </a:xfrm>
        </p:grpSpPr>
        <p:sp>
          <p:nvSpPr>
            <p:cNvPr name="Freeform 8" id="8"/>
            <p:cNvSpPr/>
            <p:nvPr/>
          </p:nvSpPr>
          <p:spPr>
            <a:xfrm flipH="false" flipV="false" rot="0">
              <a:off x="1188618" y="0"/>
              <a:ext cx="7270670" cy="5961950"/>
            </a:xfrm>
            <a:custGeom>
              <a:avLst/>
              <a:gdLst/>
              <a:ahLst/>
              <a:cxnLst/>
              <a:rect r="r" b="b" t="t" l="l"/>
              <a:pathLst>
                <a:path h="5961950" w="7270670">
                  <a:moveTo>
                    <a:pt x="0" y="0"/>
                  </a:moveTo>
                  <a:lnTo>
                    <a:pt x="7270670" y="0"/>
                  </a:lnTo>
                  <a:lnTo>
                    <a:pt x="7270670" y="5961950"/>
                  </a:lnTo>
                  <a:lnTo>
                    <a:pt x="0" y="59619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562083" y="142743"/>
              <a:ext cx="667066" cy="667066"/>
            </a:xfrm>
            <a:custGeom>
              <a:avLst/>
              <a:gdLst/>
              <a:ahLst/>
              <a:cxnLst/>
              <a:rect r="r" b="b" t="t" l="l"/>
              <a:pathLst>
                <a:path h="667066" w="667066">
                  <a:moveTo>
                    <a:pt x="0" y="0"/>
                  </a:moveTo>
                  <a:lnTo>
                    <a:pt x="667066" y="0"/>
                  </a:lnTo>
                  <a:lnTo>
                    <a:pt x="667066" y="667066"/>
                  </a:lnTo>
                  <a:lnTo>
                    <a:pt x="0" y="667066"/>
                  </a:lnTo>
                  <a:lnTo>
                    <a:pt x="0" y="0"/>
                  </a:lnTo>
                  <a:close/>
                </a:path>
              </a:pathLst>
            </a:custGeom>
            <a:blipFill>
              <a:blip r:embed="rId8"/>
              <a:stretch>
                <a:fillRect l="0" t="0" r="0" b="0"/>
              </a:stretch>
            </a:blipFill>
          </p:spPr>
        </p:sp>
        <p:sp>
          <p:nvSpPr>
            <p:cNvPr name="Freeform 10" id="10"/>
            <p:cNvSpPr/>
            <p:nvPr/>
          </p:nvSpPr>
          <p:spPr>
            <a:xfrm flipH="false" flipV="false" rot="0">
              <a:off x="1414463" y="1264648"/>
              <a:ext cx="6521970" cy="3660456"/>
            </a:xfrm>
            <a:custGeom>
              <a:avLst/>
              <a:gdLst/>
              <a:ahLst/>
              <a:cxnLst/>
              <a:rect r="r" b="b" t="t" l="l"/>
              <a:pathLst>
                <a:path h="3660456" w="6521970">
                  <a:moveTo>
                    <a:pt x="0" y="0"/>
                  </a:moveTo>
                  <a:lnTo>
                    <a:pt x="6521970" y="0"/>
                  </a:lnTo>
                  <a:lnTo>
                    <a:pt x="6521970" y="3660456"/>
                  </a:lnTo>
                  <a:lnTo>
                    <a:pt x="0" y="3660456"/>
                  </a:lnTo>
                  <a:lnTo>
                    <a:pt x="0" y="0"/>
                  </a:lnTo>
                  <a:close/>
                </a:path>
              </a:pathLst>
            </a:custGeom>
            <a:blipFill>
              <a:blip r:embed="rId9"/>
              <a:stretch>
                <a:fillRect l="0" t="0" r="0" b="0"/>
              </a:stretch>
            </a:blipFill>
          </p:spPr>
        </p:sp>
        <p:sp>
          <p:nvSpPr>
            <p:cNvPr name="TextBox 11" id="11"/>
            <p:cNvSpPr txBox="true"/>
            <p:nvPr/>
          </p:nvSpPr>
          <p:spPr>
            <a:xfrm rot="0">
              <a:off x="1763373" y="276051"/>
              <a:ext cx="6121159" cy="509768"/>
            </a:xfrm>
            <a:prstGeom prst="rect">
              <a:avLst/>
            </a:prstGeom>
          </p:spPr>
          <p:txBody>
            <a:bodyPr anchor="t" rtlCol="false" tIns="0" lIns="0" bIns="0" rIns="0">
              <a:spAutoFit/>
            </a:bodyPr>
            <a:lstStyle/>
            <a:p>
              <a:pPr algn="ctr">
                <a:lnSpc>
                  <a:spcPts val="3095"/>
                </a:lnSpc>
                <a:spcBef>
                  <a:spcPct val="0"/>
                </a:spcBef>
              </a:pPr>
              <a:r>
                <a:rPr lang="en-US" b="true" sz="2211">
                  <a:solidFill>
                    <a:srgbClr val="100F0D"/>
                  </a:solidFill>
                  <a:latin typeface="Telegraf Bold"/>
                  <a:ea typeface="Telegraf Bold"/>
                  <a:cs typeface="Telegraf Bold"/>
                  <a:sym typeface="Telegraf Bold"/>
                </a:rPr>
                <a:t>Tema dan Kombinasi Visual</a:t>
              </a:r>
            </a:p>
          </p:txBody>
        </p:sp>
        <p:sp>
          <p:nvSpPr>
            <p:cNvPr name="TextBox 12" id="12"/>
            <p:cNvSpPr txBox="true"/>
            <p:nvPr/>
          </p:nvSpPr>
          <p:spPr>
            <a:xfrm rot="-156252">
              <a:off x="3457534" y="2947241"/>
              <a:ext cx="2728509" cy="1100509"/>
            </a:xfrm>
            <a:prstGeom prst="rect">
              <a:avLst/>
            </a:prstGeom>
          </p:spPr>
          <p:txBody>
            <a:bodyPr anchor="t" rtlCol="false" tIns="0" lIns="0" bIns="0" rIns="0">
              <a:spAutoFit/>
            </a:bodyPr>
            <a:lstStyle/>
            <a:p>
              <a:pPr algn="ctr">
                <a:lnSpc>
                  <a:spcPts val="6978"/>
                </a:lnSpc>
                <a:spcBef>
                  <a:spcPct val="0"/>
                </a:spcBef>
              </a:pPr>
              <a:r>
                <a:rPr lang="en-US" sz="4984">
                  <a:solidFill>
                    <a:srgbClr val="000000"/>
                  </a:solidFill>
                  <a:latin typeface="Canva Sans"/>
                  <a:ea typeface="Canva Sans"/>
                  <a:cs typeface="Canva Sans"/>
                  <a:sym typeface="Canva Sans"/>
                </a:rPr>
                <a:t>87,5</a:t>
              </a:r>
              <a:r>
                <a:rPr lang="en-US" sz="4984">
                  <a:solidFill>
                    <a:srgbClr val="000000"/>
                  </a:solidFill>
                  <a:latin typeface="Canva Sans"/>
                  <a:ea typeface="Canva Sans"/>
                  <a:cs typeface="Canva Sans"/>
                  <a:sym typeface="Canva Sans"/>
                </a:rPr>
                <a:t>%</a:t>
              </a:r>
            </a:p>
          </p:txBody>
        </p:sp>
        <p:sp>
          <p:nvSpPr>
            <p:cNvPr name="Freeform 13" id="13"/>
            <p:cNvSpPr/>
            <p:nvPr/>
          </p:nvSpPr>
          <p:spPr>
            <a:xfrm flipH="false" flipV="false" rot="0">
              <a:off x="12876520" y="113901"/>
              <a:ext cx="7270670" cy="5961950"/>
            </a:xfrm>
            <a:custGeom>
              <a:avLst/>
              <a:gdLst/>
              <a:ahLst/>
              <a:cxnLst/>
              <a:rect r="r" b="b" t="t" l="l"/>
              <a:pathLst>
                <a:path h="5961950" w="7270670">
                  <a:moveTo>
                    <a:pt x="0" y="0"/>
                  </a:moveTo>
                  <a:lnTo>
                    <a:pt x="7270670" y="0"/>
                  </a:lnTo>
                  <a:lnTo>
                    <a:pt x="7270670" y="5961949"/>
                  </a:lnTo>
                  <a:lnTo>
                    <a:pt x="0" y="5961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9249985" y="256644"/>
              <a:ext cx="667066" cy="667066"/>
            </a:xfrm>
            <a:custGeom>
              <a:avLst/>
              <a:gdLst/>
              <a:ahLst/>
              <a:cxnLst/>
              <a:rect r="r" b="b" t="t" l="l"/>
              <a:pathLst>
                <a:path h="667066" w="667066">
                  <a:moveTo>
                    <a:pt x="0" y="0"/>
                  </a:moveTo>
                  <a:lnTo>
                    <a:pt x="667066" y="0"/>
                  </a:lnTo>
                  <a:lnTo>
                    <a:pt x="667066" y="667066"/>
                  </a:lnTo>
                  <a:lnTo>
                    <a:pt x="0" y="667066"/>
                  </a:lnTo>
                  <a:lnTo>
                    <a:pt x="0" y="0"/>
                  </a:lnTo>
                  <a:close/>
                </a:path>
              </a:pathLst>
            </a:custGeom>
            <a:blipFill>
              <a:blip r:embed="rId8"/>
              <a:stretch>
                <a:fillRect l="0" t="0" r="0" b="0"/>
              </a:stretch>
            </a:blipFill>
          </p:spPr>
        </p:sp>
        <p:sp>
          <p:nvSpPr>
            <p:cNvPr name="Freeform 15" id="15"/>
            <p:cNvSpPr/>
            <p:nvPr/>
          </p:nvSpPr>
          <p:spPr>
            <a:xfrm flipH="false" flipV="false" rot="366116">
              <a:off x="13377699" y="1442745"/>
              <a:ext cx="6521970" cy="3660456"/>
            </a:xfrm>
            <a:custGeom>
              <a:avLst/>
              <a:gdLst/>
              <a:ahLst/>
              <a:cxnLst/>
              <a:rect r="r" b="b" t="t" l="l"/>
              <a:pathLst>
                <a:path h="3660456" w="6521970">
                  <a:moveTo>
                    <a:pt x="0" y="0"/>
                  </a:moveTo>
                  <a:lnTo>
                    <a:pt x="6521971" y="0"/>
                  </a:lnTo>
                  <a:lnTo>
                    <a:pt x="6521971" y="3660455"/>
                  </a:lnTo>
                  <a:lnTo>
                    <a:pt x="0" y="3660455"/>
                  </a:lnTo>
                  <a:lnTo>
                    <a:pt x="0" y="0"/>
                  </a:lnTo>
                  <a:close/>
                </a:path>
              </a:pathLst>
            </a:custGeom>
            <a:blipFill>
              <a:blip r:embed="rId9"/>
              <a:stretch>
                <a:fillRect l="0" t="0" r="0" b="0"/>
              </a:stretch>
            </a:blipFill>
          </p:spPr>
        </p:sp>
        <p:sp>
          <p:nvSpPr>
            <p:cNvPr name="TextBox 16" id="16"/>
            <p:cNvSpPr txBox="true"/>
            <p:nvPr/>
          </p:nvSpPr>
          <p:spPr>
            <a:xfrm rot="299320">
              <a:off x="15278571" y="3116536"/>
              <a:ext cx="2728509" cy="1100509"/>
            </a:xfrm>
            <a:prstGeom prst="rect">
              <a:avLst/>
            </a:prstGeom>
          </p:spPr>
          <p:txBody>
            <a:bodyPr anchor="t" rtlCol="false" tIns="0" lIns="0" bIns="0" rIns="0">
              <a:spAutoFit/>
            </a:bodyPr>
            <a:lstStyle/>
            <a:p>
              <a:pPr algn="ctr">
                <a:lnSpc>
                  <a:spcPts val="6978"/>
                </a:lnSpc>
                <a:spcBef>
                  <a:spcPct val="0"/>
                </a:spcBef>
              </a:pPr>
              <a:r>
                <a:rPr lang="en-US" sz="4984">
                  <a:solidFill>
                    <a:srgbClr val="000000"/>
                  </a:solidFill>
                  <a:latin typeface="Canva Sans"/>
                  <a:ea typeface="Canva Sans"/>
                  <a:cs typeface="Canva Sans"/>
                  <a:sym typeface="Canva Sans"/>
                </a:rPr>
                <a:t>75%</a:t>
              </a:r>
            </a:p>
          </p:txBody>
        </p:sp>
        <p:sp>
          <p:nvSpPr>
            <p:cNvPr name="TextBox 17" id="17"/>
            <p:cNvSpPr txBox="true"/>
            <p:nvPr/>
          </p:nvSpPr>
          <p:spPr>
            <a:xfrm rot="0">
              <a:off x="0" y="4848904"/>
              <a:ext cx="9647905" cy="758950"/>
            </a:xfrm>
            <a:prstGeom prst="rect">
              <a:avLst/>
            </a:prstGeom>
          </p:spPr>
          <p:txBody>
            <a:bodyPr anchor="t" rtlCol="false" tIns="0" lIns="0" bIns="0" rIns="0">
              <a:spAutoFit/>
            </a:bodyPr>
            <a:lstStyle/>
            <a:p>
              <a:pPr algn="ctr">
                <a:lnSpc>
                  <a:spcPts val="4707"/>
                </a:lnSpc>
              </a:pPr>
              <a:r>
                <a:rPr lang="en-US" sz="3362" b="true">
                  <a:solidFill>
                    <a:srgbClr val="000000"/>
                  </a:solidFill>
                  <a:latin typeface="Open Sans Bold"/>
                  <a:ea typeface="Open Sans Bold"/>
                  <a:cs typeface="Open Sans Bold"/>
                  <a:sym typeface="Open Sans Bold"/>
                </a:rPr>
                <a:t>Sangat Puas</a:t>
              </a:r>
            </a:p>
          </p:txBody>
        </p:sp>
        <p:sp>
          <p:nvSpPr>
            <p:cNvPr name="TextBox 18" id="18"/>
            <p:cNvSpPr txBox="true"/>
            <p:nvPr/>
          </p:nvSpPr>
          <p:spPr>
            <a:xfrm rot="0">
              <a:off x="11992895" y="5021892"/>
              <a:ext cx="9647905" cy="758950"/>
            </a:xfrm>
            <a:prstGeom prst="rect">
              <a:avLst/>
            </a:prstGeom>
          </p:spPr>
          <p:txBody>
            <a:bodyPr anchor="t" rtlCol="false" tIns="0" lIns="0" bIns="0" rIns="0">
              <a:spAutoFit/>
            </a:bodyPr>
            <a:lstStyle/>
            <a:p>
              <a:pPr algn="ctr">
                <a:lnSpc>
                  <a:spcPts val="4707"/>
                </a:lnSpc>
              </a:pPr>
              <a:r>
                <a:rPr lang="en-US" sz="3362" b="true">
                  <a:solidFill>
                    <a:srgbClr val="000000"/>
                  </a:solidFill>
                  <a:latin typeface="Open Sans Bold"/>
                  <a:ea typeface="Open Sans Bold"/>
                  <a:cs typeface="Open Sans Bold"/>
                  <a:sym typeface="Open Sans Bold"/>
                </a:rPr>
                <a:t>Puas</a:t>
              </a:r>
            </a:p>
          </p:txBody>
        </p:sp>
      </p:grpSp>
      <p:sp>
        <p:nvSpPr>
          <p:cNvPr name="TextBox 19" id="19"/>
          <p:cNvSpPr txBox="true"/>
          <p:nvPr/>
        </p:nvSpPr>
        <p:spPr>
          <a:xfrm rot="0">
            <a:off x="11601588" y="3278370"/>
            <a:ext cx="3540226" cy="544195"/>
          </a:xfrm>
          <a:prstGeom prst="rect">
            <a:avLst/>
          </a:prstGeom>
        </p:spPr>
        <p:txBody>
          <a:bodyPr anchor="t" rtlCol="false" tIns="0" lIns="0" bIns="0" rIns="0">
            <a:spAutoFit/>
          </a:bodyPr>
          <a:lstStyle/>
          <a:p>
            <a:pPr algn="just">
              <a:lnSpc>
                <a:spcPts val="4130"/>
              </a:lnSpc>
              <a:spcBef>
                <a:spcPct val="0"/>
              </a:spcBef>
            </a:pPr>
            <a:r>
              <a:rPr lang="en-US" b="true" sz="2950">
                <a:solidFill>
                  <a:srgbClr val="100F0D"/>
                </a:solidFill>
                <a:latin typeface="Telegraf Bold"/>
                <a:ea typeface="Telegraf Bold"/>
                <a:cs typeface="Telegraf Bold"/>
                <a:sym typeface="Telegraf Bold"/>
              </a:rPr>
              <a:t>Tata letak dan Ikon</a:t>
            </a:r>
          </a:p>
        </p:txBody>
      </p:sp>
      <p:sp>
        <p:nvSpPr>
          <p:cNvPr name="Freeform 20" id="20"/>
          <p:cNvSpPr/>
          <p:nvPr/>
        </p:nvSpPr>
        <p:spPr>
          <a:xfrm flipH="false" flipV="false" rot="5400000">
            <a:off x="14576780" y="8636154"/>
            <a:ext cx="8894848" cy="3959616"/>
          </a:xfrm>
          <a:custGeom>
            <a:avLst/>
            <a:gdLst/>
            <a:ahLst/>
            <a:cxnLst/>
            <a:rect r="r" b="b" t="t" l="l"/>
            <a:pathLst>
              <a:path h="3959616" w="8894848">
                <a:moveTo>
                  <a:pt x="0" y="0"/>
                </a:moveTo>
                <a:lnTo>
                  <a:pt x="8894848" y="0"/>
                </a:lnTo>
                <a:lnTo>
                  <a:pt x="8894848" y="3959616"/>
                </a:lnTo>
                <a:lnTo>
                  <a:pt x="0" y="395961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12436"/>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2853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0">
            <a:off x="3395623" y="3602198"/>
            <a:ext cx="11496754" cy="3082603"/>
          </a:xfrm>
          <a:custGeom>
            <a:avLst/>
            <a:gdLst/>
            <a:ahLst/>
            <a:cxnLst/>
            <a:rect r="r" b="b" t="t" l="l"/>
            <a:pathLst>
              <a:path h="3082603" w="11496754">
                <a:moveTo>
                  <a:pt x="0" y="0"/>
                </a:moveTo>
                <a:lnTo>
                  <a:pt x="11496754" y="0"/>
                </a:lnTo>
                <a:lnTo>
                  <a:pt x="11496754" y="3082604"/>
                </a:lnTo>
                <a:lnTo>
                  <a:pt x="0" y="3082604"/>
                </a:lnTo>
                <a:lnTo>
                  <a:pt x="0" y="0"/>
                </a:lnTo>
                <a:close/>
              </a:path>
            </a:pathLst>
          </a:custGeom>
          <a:blipFill>
            <a:blip r:embed="rId6"/>
            <a:stretch>
              <a:fillRect l="0" t="0" r="0" b="0"/>
            </a:stretch>
          </a:blipFill>
        </p:spPr>
      </p:sp>
      <p:sp>
        <p:nvSpPr>
          <p:cNvPr name="TextBox 5" id="5"/>
          <p:cNvSpPr txBox="true"/>
          <p:nvPr/>
        </p:nvSpPr>
        <p:spPr>
          <a:xfrm rot="0">
            <a:off x="3425537" y="1068993"/>
            <a:ext cx="11189520" cy="959667"/>
          </a:xfrm>
          <a:prstGeom prst="rect">
            <a:avLst/>
          </a:prstGeom>
        </p:spPr>
        <p:txBody>
          <a:bodyPr anchor="t" rtlCol="false" tIns="0" lIns="0" bIns="0" rIns="0">
            <a:spAutoFit/>
          </a:bodyPr>
          <a:lstStyle/>
          <a:p>
            <a:pPr algn="ctr">
              <a:lnSpc>
                <a:spcPts val="7279"/>
              </a:lnSpc>
            </a:pPr>
            <a:r>
              <a:rPr lang="en-US" sz="5199" b="true">
                <a:solidFill>
                  <a:srgbClr val="FFFFFF"/>
                </a:solidFill>
                <a:latin typeface="Helvetica World Bold"/>
                <a:ea typeface="Helvetica World Bold"/>
                <a:cs typeface="Helvetica World Bold"/>
                <a:sym typeface="Helvetica World Bold"/>
              </a:rPr>
              <a:t>Analisis Skala Likert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2853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0">
            <a:off x="1028700" y="2919993"/>
            <a:ext cx="7886875" cy="4736827"/>
          </a:xfrm>
          <a:custGeom>
            <a:avLst/>
            <a:gdLst/>
            <a:ahLst/>
            <a:cxnLst/>
            <a:rect r="r" b="b" t="t" l="l"/>
            <a:pathLst>
              <a:path h="4736827" w="7886875">
                <a:moveTo>
                  <a:pt x="0" y="0"/>
                </a:moveTo>
                <a:lnTo>
                  <a:pt x="7886875" y="0"/>
                </a:lnTo>
                <a:lnTo>
                  <a:pt x="7886875" y="4736827"/>
                </a:lnTo>
                <a:lnTo>
                  <a:pt x="0" y="4736827"/>
                </a:lnTo>
                <a:lnTo>
                  <a:pt x="0" y="0"/>
                </a:lnTo>
                <a:close/>
              </a:path>
            </a:pathLst>
          </a:custGeom>
          <a:blipFill>
            <a:blip r:embed="rId6"/>
            <a:stretch>
              <a:fillRect l="0" t="0" r="0" b="0"/>
            </a:stretch>
          </a:blipFill>
        </p:spPr>
      </p:sp>
      <p:sp>
        <p:nvSpPr>
          <p:cNvPr name="Freeform 5" id="5"/>
          <p:cNvSpPr/>
          <p:nvPr/>
        </p:nvSpPr>
        <p:spPr>
          <a:xfrm flipH="false" flipV="false" rot="0">
            <a:off x="9463769" y="2919993"/>
            <a:ext cx="7795531" cy="4736827"/>
          </a:xfrm>
          <a:custGeom>
            <a:avLst/>
            <a:gdLst/>
            <a:ahLst/>
            <a:cxnLst/>
            <a:rect r="r" b="b" t="t" l="l"/>
            <a:pathLst>
              <a:path h="4736827" w="7795531">
                <a:moveTo>
                  <a:pt x="0" y="0"/>
                </a:moveTo>
                <a:lnTo>
                  <a:pt x="7795531" y="0"/>
                </a:lnTo>
                <a:lnTo>
                  <a:pt x="7795531" y="4736827"/>
                </a:lnTo>
                <a:lnTo>
                  <a:pt x="0" y="4736827"/>
                </a:lnTo>
                <a:lnTo>
                  <a:pt x="0" y="0"/>
                </a:lnTo>
                <a:close/>
              </a:path>
            </a:pathLst>
          </a:custGeom>
          <a:blipFill>
            <a:blip r:embed="rId7"/>
            <a:stretch>
              <a:fillRect l="0" t="0" r="0" b="0"/>
            </a:stretch>
          </a:blipFill>
        </p:spPr>
      </p:sp>
      <p:sp>
        <p:nvSpPr>
          <p:cNvPr name="TextBox 6" id="6"/>
          <p:cNvSpPr txBox="true"/>
          <p:nvPr/>
        </p:nvSpPr>
        <p:spPr>
          <a:xfrm rot="0">
            <a:off x="3425537" y="1068993"/>
            <a:ext cx="11189520" cy="959667"/>
          </a:xfrm>
          <a:prstGeom prst="rect">
            <a:avLst/>
          </a:prstGeom>
        </p:spPr>
        <p:txBody>
          <a:bodyPr anchor="t" rtlCol="false" tIns="0" lIns="0" bIns="0" rIns="0">
            <a:spAutoFit/>
          </a:bodyPr>
          <a:lstStyle/>
          <a:p>
            <a:pPr algn="ctr">
              <a:lnSpc>
                <a:spcPts val="7279"/>
              </a:lnSpc>
            </a:pPr>
            <a:r>
              <a:rPr lang="en-US" sz="5199" b="true">
                <a:solidFill>
                  <a:srgbClr val="FFFFFF"/>
                </a:solidFill>
                <a:latin typeface="Helvetica World Bold"/>
                <a:ea typeface="Helvetica World Bold"/>
                <a:cs typeface="Helvetica World Bold"/>
                <a:sym typeface="Helvetica World Bold"/>
              </a:rPr>
              <a:t>Data Kualitatif Kuesioner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2853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0">
            <a:off x="557682" y="2582897"/>
            <a:ext cx="8218791" cy="4962065"/>
          </a:xfrm>
          <a:custGeom>
            <a:avLst/>
            <a:gdLst/>
            <a:ahLst/>
            <a:cxnLst/>
            <a:rect r="r" b="b" t="t" l="l"/>
            <a:pathLst>
              <a:path h="4962065" w="8218791">
                <a:moveTo>
                  <a:pt x="0" y="0"/>
                </a:moveTo>
                <a:lnTo>
                  <a:pt x="8218791" y="0"/>
                </a:lnTo>
                <a:lnTo>
                  <a:pt x="8218791" y="4962066"/>
                </a:lnTo>
                <a:lnTo>
                  <a:pt x="0" y="4962066"/>
                </a:lnTo>
                <a:lnTo>
                  <a:pt x="0" y="0"/>
                </a:lnTo>
                <a:close/>
              </a:path>
            </a:pathLst>
          </a:custGeom>
          <a:blipFill>
            <a:blip r:embed="rId6"/>
            <a:stretch>
              <a:fillRect l="0" t="0" r="0" b="0"/>
            </a:stretch>
          </a:blipFill>
        </p:spPr>
      </p:sp>
      <p:sp>
        <p:nvSpPr>
          <p:cNvPr name="Freeform 5" id="5"/>
          <p:cNvSpPr/>
          <p:nvPr/>
        </p:nvSpPr>
        <p:spPr>
          <a:xfrm flipH="false" flipV="false" rot="0">
            <a:off x="9144000" y="2482607"/>
            <a:ext cx="8578914" cy="5162645"/>
          </a:xfrm>
          <a:custGeom>
            <a:avLst/>
            <a:gdLst/>
            <a:ahLst/>
            <a:cxnLst/>
            <a:rect r="r" b="b" t="t" l="l"/>
            <a:pathLst>
              <a:path h="5162645" w="8578914">
                <a:moveTo>
                  <a:pt x="0" y="0"/>
                </a:moveTo>
                <a:lnTo>
                  <a:pt x="8578914" y="0"/>
                </a:lnTo>
                <a:lnTo>
                  <a:pt x="8578914" y="5162646"/>
                </a:lnTo>
                <a:lnTo>
                  <a:pt x="0" y="5162646"/>
                </a:lnTo>
                <a:lnTo>
                  <a:pt x="0" y="0"/>
                </a:lnTo>
                <a:close/>
              </a:path>
            </a:pathLst>
          </a:custGeom>
          <a:blipFill>
            <a:blip r:embed="rId7"/>
            <a:stretch>
              <a:fillRect l="0" t="0" r="0" b="0"/>
            </a:stretch>
          </a:blipFill>
        </p:spPr>
      </p:sp>
      <p:sp>
        <p:nvSpPr>
          <p:cNvPr name="TextBox 6" id="6"/>
          <p:cNvSpPr txBox="true"/>
          <p:nvPr/>
        </p:nvSpPr>
        <p:spPr>
          <a:xfrm rot="0">
            <a:off x="3425537" y="1068993"/>
            <a:ext cx="11189520" cy="959667"/>
          </a:xfrm>
          <a:prstGeom prst="rect">
            <a:avLst/>
          </a:prstGeom>
        </p:spPr>
        <p:txBody>
          <a:bodyPr anchor="t" rtlCol="false" tIns="0" lIns="0" bIns="0" rIns="0">
            <a:spAutoFit/>
          </a:bodyPr>
          <a:lstStyle/>
          <a:p>
            <a:pPr algn="ctr">
              <a:lnSpc>
                <a:spcPts val="7279"/>
              </a:lnSpc>
            </a:pPr>
            <a:r>
              <a:rPr lang="en-US" sz="5199" b="true">
                <a:solidFill>
                  <a:srgbClr val="FFFFFF"/>
                </a:solidFill>
                <a:latin typeface="Helvetica World Bold"/>
                <a:ea typeface="Helvetica World Bold"/>
                <a:cs typeface="Helvetica World Bold"/>
                <a:sym typeface="Helvetica World Bold"/>
              </a:rPr>
              <a:t>Data Kualitatif Kuesioner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609600" y="2381678"/>
            <a:ext cx="8653741" cy="10311052"/>
          </a:xfrm>
          <a:prstGeom prst="rect">
            <a:avLst/>
          </a:prstGeom>
        </p:spPr>
      </p:pic>
      <p:sp>
        <p:nvSpPr>
          <p:cNvPr name="TextBox 3" id="3"/>
          <p:cNvSpPr txBox="true"/>
          <p:nvPr/>
        </p:nvSpPr>
        <p:spPr>
          <a:xfrm rot="0">
            <a:off x="2239946" y="1314021"/>
            <a:ext cx="13768466" cy="1001486"/>
          </a:xfrm>
          <a:prstGeom prst="rect">
            <a:avLst/>
          </a:prstGeom>
        </p:spPr>
        <p:txBody>
          <a:bodyPr anchor="t" rtlCol="false" tIns="0" lIns="0" bIns="0" rIns="0">
            <a:spAutoFit/>
          </a:bodyPr>
          <a:lstStyle/>
          <a:p>
            <a:pPr algn="ctr" marL="0" indent="0" lvl="0">
              <a:lnSpc>
                <a:spcPts val="7200"/>
              </a:lnSpc>
            </a:pPr>
            <a:r>
              <a:rPr lang="en-US" b="true" sz="6000">
                <a:solidFill>
                  <a:srgbClr val="000000"/>
                </a:solidFill>
                <a:latin typeface="Helvetica World Bold"/>
                <a:ea typeface="Helvetica World Bold"/>
                <a:cs typeface="Helvetica World Bold"/>
                <a:sym typeface="Helvetica World Bold"/>
              </a:rPr>
              <a:t>Saran dan Rekomendasi Perbaikan </a:t>
            </a:r>
          </a:p>
        </p:txBody>
      </p:sp>
      <p:sp>
        <p:nvSpPr>
          <p:cNvPr name="TextBox 4" id="4"/>
          <p:cNvSpPr txBox="true"/>
          <p:nvPr/>
        </p:nvSpPr>
        <p:spPr>
          <a:xfrm rot="0">
            <a:off x="2239946" y="3010701"/>
            <a:ext cx="10442933" cy="4763407"/>
          </a:xfrm>
          <a:prstGeom prst="rect">
            <a:avLst/>
          </a:prstGeom>
        </p:spPr>
        <p:txBody>
          <a:bodyPr anchor="t" rtlCol="false" tIns="0" lIns="0" bIns="0" rIns="0">
            <a:spAutoFit/>
          </a:bodyPr>
          <a:lstStyle/>
          <a:p>
            <a:pPr algn="just" marL="526851" indent="-263426" lvl="1">
              <a:lnSpc>
                <a:spcPts val="3416"/>
              </a:lnSpc>
              <a:spcBef>
                <a:spcPct val="0"/>
              </a:spcBef>
              <a:buFont typeface="Arial"/>
              <a:buChar char="•"/>
            </a:pPr>
            <a:r>
              <a:rPr lang="en-US" sz="2440">
                <a:solidFill>
                  <a:srgbClr val="000000"/>
                </a:solidFill>
                <a:latin typeface="Poppins"/>
                <a:ea typeface="Poppins"/>
                <a:cs typeface="Poppins"/>
                <a:sym typeface="Poppins"/>
              </a:rPr>
              <a:t>Mengubah tata letak</a:t>
            </a:r>
            <a:r>
              <a:rPr lang="en-US" sz="2440">
                <a:solidFill>
                  <a:srgbClr val="000000"/>
                </a:solidFill>
                <a:latin typeface="Poppins"/>
                <a:ea typeface="Poppins"/>
                <a:cs typeface="Poppins"/>
                <a:sym typeface="Poppins"/>
              </a:rPr>
              <a:t> pada bagian </a:t>
            </a:r>
            <a:r>
              <a:rPr lang="en-US" sz="2440" i="true">
                <a:solidFill>
                  <a:srgbClr val="000000"/>
                </a:solidFill>
                <a:latin typeface="Poppins Italics"/>
                <a:ea typeface="Poppins Italics"/>
                <a:cs typeface="Poppins Italics"/>
                <a:sym typeface="Poppins Italics"/>
              </a:rPr>
              <a:t>attachment</a:t>
            </a:r>
            <a:r>
              <a:rPr lang="en-US" sz="2440">
                <a:solidFill>
                  <a:srgbClr val="000000"/>
                </a:solidFill>
                <a:latin typeface="Poppins"/>
                <a:ea typeface="Poppins"/>
                <a:cs typeface="Poppins"/>
                <a:sym typeface="Poppins"/>
              </a:rPr>
              <a:t>  ke sebelah kanan. Hal tersebut dilakukan karena mayoritas pengguna menggunakan tangan kanan/ibu jari kanan saat memegang gawai.</a:t>
            </a:r>
          </a:p>
          <a:p>
            <a:pPr algn="just" marL="526851" indent="-263426" lvl="1">
              <a:lnSpc>
                <a:spcPts val="3416"/>
              </a:lnSpc>
              <a:spcBef>
                <a:spcPct val="0"/>
              </a:spcBef>
              <a:buFont typeface="Arial"/>
              <a:buChar char="•"/>
            </a:pPr>
            <a:r>
              <a:rPr lang="en-US" sz="2440">
                <a:solidFill>
                  <a:srgbClr val="000000"/>
                </a:solidFill>
                <a:latin typeface="Poppins"/>
                <a:ea typeface="Poppins"/>
                <a:cs typeface="Poppins"/>
                <a:sym typeface="Poppins"/>
              </a:rPr>
              <a:t>Menggabungkan fitur hapus pesan (</a:t>
            </a:r>
            <a:r>
              <a:rPr lang="en-US" sz="2440" i="true">
                <a:solidFill>
                  <a:srgbClr val="000000"/>
                </a:solidFill>
                <a:latin typeface="Poppins Italics"/>
                <a:ea typeface="Poppins Italics"/>
                <a:cs typeface="Poppins Italics"/>
                <a:sym typeface="Poppins Italics"/>
              </a:rPr>
              <a:t>Delete)</a:t>
            </a:r>
            <a:r>
              <a:rPr lang="en-US" sz="2440">
                <a:solidFill>
                  <a:srgbClr val="000000"/>
                </a:solidFill>
                <a:latin typeface="Poppins"/>
                <a:ea typeface="Poppins"/>
                <a:cs typeface="Poppins"/>
                <a:sym typeface="Poppins"/>
              </a:rPr>
              <a:t> dan mengurungkan pesan (</a:t>
            </a:r>
            <a:r>
              <a:rPr lang="en-US" sz="2440" i="true">
                <a:solidFill>
                  <a:srgbClr val="000000"/>
                </a:solidFill>
                <a:latin typeface="Poppins Italics"/>
                <a:ea typeface="Poppins Italics"/>
                <a:cs typeface="Poppins Italics"/>
                <a:sym typeface="Poppins Italics"/>
              </a:rPr>
              <a:t>Unsend)</a:t>
            </a:r>
            <a:r>
              <a:rPr lang="en-US" sz="2440">
                <a:solidFill>
                  <a:srgbClr val="000000"/>
                </a:solidFill>
                <a:latin typeface="Poppins"/>
                <a:ea typeface="Poppins"/>
                <a:cs typeface="Poppins"/>
                <a:sym typeface="Poppins"/>
              </a:rPr>
              <a:t>.</a:t>
            </a:r>
          </a:p>
          <a:p>
            <a:pPr algn="just" marL="526851" indent="-263426" lvl="1">
              <a:lnSpc>
                <a:spcPts val="3416"/>
              </a:lnSpc>
              <a:spcBef>
                <a:spcPct val="0"/>
              </a:spcBef>
              <a:buFont typeface="Arial"/>
              <a:buChar char="•"/>
            </a:pPr>
            <a:r>
              <a:rPr lang="en-US" sz="2440">
                <a:solidFill>
                  <a:srgbClr val="000000"/>
                </a:solidFill>
                <a:latin typeface="Poppins"/>
                <a:ea typeface="Poppins"/>
                <a:cs typeface="Poppins"/>
                <a:sym typeface="Poppins"/>
              </a:rPr>
              <a:t>Memindahkan</a:t>
            </a:r>
            <a:r>
              <a:rPr lang="en-US" sz="2440">
                <a:solidFill>
                  <a:srgbClr val="000000"/>
                </a:solidFill>
                <a:latin typeface="Poppins"/>
                <a:ea typeface="Poppins"/>
                <a:cs typeface="Poppins"/>
                <a:sym typeface="Poppins"/>
              </a:rPr>
              <a:t> </a:t>
            </a:r>
            <a:r>
              <a:rPr lang="en-US" sz="2440" i="true">
                <a:solidFill>
                  <a:srgbClr val="000000"/>
                </a:solidFill>
                <a:latin typeface="Poppins Italics"/>
                <a:ea typeface="Poppins Italics"/>
                <a:cs typeface="Poppins Italics"/>
                <a:sym typeface="Poppins Italics"/>
              </a:rPr>
              <a:t>Album</a:t>
            </a:r>
            <a:r>
              <a:rPr lang="en-US" sz="2440">
                <a:solidFill>
                  <a:srgbClr val="000000"/>
                </a:solidFill>
                <a:latin typeface="Poppins"/>
                <a:ea typeface="Poppins"/>
                <a:cs typeface="Poppins"/>
                <a:sym typeface="Poppins"/>
              </a:rPr>
              <a:t> dan </a:t>
            </a:r>
            <a:r>
              <a:rPr lang="en-US" sz="2440" i="true">
                <a:solidFill>
                  <a:srgbClr val="000000"/>
                </a:solidFill>
                <a:latin typeface="Poppins Italics"/>
                <a:ea typeface="Poppins Italics"/>
                <a:cs typeface="Poppins Italics"/>
                <a:sym typeface="Poppins Italics"/>
              </a:rPr>
              <a:t>Notes</a:t>
            </a:r>
            <a:r>
              <a:rPr lang="en-US" sz="2440">
                <a:solidFill>
                  <a:srgbClr val="000000"/>
                </a:solidFill>
                <a:latin typeface="Poppins"/>
                <a:ea typeface="Poppins"/>
                <a:cs typeface="Poppins"/>
                <a:sym typeface="Poppins"/>
              </a:rPr>
              <a:t> di bagian yang lebih terjangkau.</a:t>
            </a:r>
          </a:p>
          <a:p>
            <a:pPr algn="just" marL="526851" indent="-263426" lvl="1">
              <a:lnSpc>
                <a:spcPts val="3416"/>
              </a:lnSpc>
              <a:spcBef>
                <a:spcPct val="0"/>
              </a:spcBef>
              <a:buFont typeface="Arial"/>
              <a:buChar char="•"/>
            </a:pPr>
            <a:r>
              <a:rPr lang="en-US" sz="2440">
                <a:solidFill>
                  <a:srgbClr val="000000"/>
                </a:solidFill>
                <a:latin typeface="Poppins"/>
                <a:ea typeface="Poppins"/>
                <a:cs typeface="Poppins"/>
                <a:sym typeface="Poppins"/>
              </a:rPr>
              <a:t>Menambahkan fitur edit pesan.</a:t>
            </a:r>
          </a:p>
          <a:p>
            <a:pPr algn="just" marL="526851" indent="-263426" lvl="1">
              <a:lnSpc>
                <a:spcPts val="3416"/>
              </a:lnSpc>
              <a:spcBef>
                <a:spcPct val="0"/>
              </a:spcBef>
              <a:buFont typeface="Arial"/>
              <a:buChar char="•"/>
            </a:pPr>
            <a:r>
              <a:rPr lang="en-US" sz="2440">
                <a:solidFill>
                  <a:srgbClr val="000000"/>
                </a:solidFill>
                <a:latin typeface="Poppins"/>
                <a:ea typeface="Poppins"/>
                <a:cs typeface="Poppins"/>
                <a:sym typeface="Poppins"/>
              </a:rPr>
              <a:t>Menambahkan status terkirim (</a:t>
            </a:r>
            <a:r>
              <a:rPr lang="en-US" sz="2440" i="true">
                <a:solidFill>
                  <a:srgbClr val="000000"/>
                </a:solidFill>
                <a:latin typeface="Poppins Italics"/>
                <a:ea typeface="Poppins Italics"/>
                <a:cs typeface="Poppins Italics"/>
                <a:sym typeface="Poppins Italics"/>
              </a:rPr>
              <a:t>send</a:t>
            </a:r>
            <a:r>
              <a:rPr lang="en-US" sz="2440">
                <a:solidFill>
                  <a:srgbClr val="000000"/>
                </a:solidFill>
                <a:latin typeface="Poppins"/>
                <a:ea typeface="Poppins"/>
                <a:cs typeface="Poppins"/>
                <a:sym typeface="Poppins"/>
              </a:rPr>
              <a:t>)</a:t>
            </a:r>
            <a:r>
              <a:rPr lang="en-US" sz="2440" i="true">
                <a:solidFill>
                  <a:srgbClr val="000000"/>
                </a:solidFill>
                <a:latin typeface="Poppins Italics"/>
                <a:ea typeface="Poppins Italics"/>
                <a:cs typeface="Poppins Italics"/>
                <a:sym typeface="Poppins Italics"/>
              </a:rPr>
              <a:t> </a:t>
            </a:r>
            <a:r>
              <a:rPr lang="en-US" sz="2440">
                <a:solidFill>
                  <a:srgbClr val="000000"/>
                </a:solidFill>
                <a:latin typeface="Poppins"/>
                <a:ea typeface="Poppins"/>
                <a:cs typeface="Poppins"/>
                <a:sym typeface="Poppins"/>
              </a:rPr>
              <a:t>dan status aktivitas pengguna (</a:t>
            </a:r>
            <a:r>
              <a:rPr lang="en-US" sz="2440" i="true">
                <a:solidFill>
                  <a:srgbClr val="000000"/>
                </a:solidFill>
                <a:latin typeface="Poppins Italics"/>
                <a:ea typeface="Poppins Italics"/>
                <a:cs typeface="Poppins Italics"/>
                <a:sym typeface="Poppins Italics"/>
              </a:rPr>
              <a:t>last seen, online, typing, read, unread</a:t>
            </a:r>
            <a:r>
              <a:rPr lang="en-US" sz="2440">
                <a:solidFill>
                  <a:srgbClr val="000000"/>
                </a:solidFill>
                <a:latin typeface="Poppins"/>
                <a:ea typeface="Poppins"/>
                <a:cs typeface="Poppins"/>
                <a:sym typeface="Poppins"/>
              </a:rPr>
              <a: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91636" y="2233626"/>
            <a:ext cx="3398186" cy="7024674"/>
          </a:xfrm>
          <a:custGeom>
            <a:avLst/>
            <a:gdLst/>
            <a:ahLst/>
            <a:cxnLst/>
            <a:rect r="r" b="b" t="t" l="l"/>
            <a:pathLst>
              <a:path h="7024674" w="3398186">
                <a:moveTo>
                  <a:pt x="0" y="0"/>
                </a:moveTo>
                <a:lnTo>
                  <a:pt x="3398186" y="0"/>
                </a:lnTo>
                <a:lnTo>
                  <a:pt x="3398186" y="7024674"/>
                </a:lnTo>
                <a:lnTo>
                  <a:pt x="0" y="7024674"/>
                </a:lnTo>
                <a:lnTo>
                  <a:pt x="0" y="0"/>
                </a:lnTo>
                <a:close/>
              </a:path>
            </a:pathLst>
          </a:custGeom>
          <a:blipFill>
            <a:blip r:embed="rId4"/>
            <a:stretch>
              <a:fillRect l="0" t="0" r="0" b="0"/>
            </a:stretch>
          </a:blipFill>
        </p:spPr>
      </p:sp>
      <p:sp>
        <p:nvSpPr>
          <p:cNvPr name="Freeform 7" id="7"/>
          <p:cNvSpPr/>
          <p:nvPr/>
        </p:nvSpPr>
        <p:spPr>
          <a:xfrm flipH="false" flipV="false" rot="0">
            <a:off x="5520904" y="2233626"/>
            <a:ext cx="3477214" cy="7024674"/>
          </a:xfrm>
          <a:custGeom>
            <a:avLst/>
            <a:gdLst/>
            <a:ahLst/>
            <a:cxnLst/>
            <a:rect r="r" b="b" t="t" l="l"/>
            <a:pathLst>
              <a:path h="7024674" w="3477214">
                <a:moveTo>
                  <a:pt x="0" y="0"/>
                </a:moveTo>
                <a:lnTo>
                  <a:pt x="3477214" y="0"/>
                </a:lnTo>
                <a:lnTo>
                  <a:pt x="3477214" y="7024674"/>
                </a:lnTo>
                <a:lnTo>
                  <a:pt x="0" y="7024674"/>
                </a:lnTo>
                <a:lnTo>
                  <a:pt x="0" y="0"/>
                </a:lnTo>
                <a:close/>
              </a:path>
            </a:pathLst>
          </a:custGeom>
          <a:blipFill>
            <a:blip r:embed="rId5"/>
            <a:stretch>
              <a:fillRect l="0" t="0" r="0" b="0"/>
            </a:stretch>
          </a:blipFill>
        </p:spPr>
      </p:sp>
      <p:sp>
        <p:nvSpPr>
          <p:cNvPr name="Freeform 8" id="8"/>
          <p:cNvSpPr/>
          <p:nvPr/>
        </p:nvSpPr>
        <p:spPr>
          <a:xfrm flipH="false" flipV="false" rot="0">
            <a:off x="9331493" y="2233626"/>
            <a:ext cx="3459652" cy="7024674"/>
          </a:xfrm>
          <a:custGeom>
            <a:avLst/>
            <a:gdLst/>
            <a:ahLst/>
            <a:cxnLst/>
            <a:rect r="r" b="b" t="t" l="l"/>
            <a:pathLst>
              <a:path h="7024674" w="3459652">
                <a:moveTo>
                  <a:pt x="0" y="0"/>
                </a:moveTo>
                <a:lnTo>
                  <a:pt x="3459652" y="0"/>
                </a:lnTo>
                <a:lnTo>
                  <a:pt x="3459652" y="7024674"/>
                </a:lnTo>
                <a:lnTo>
                  <a:pt x="0" y="7024674"/>
                </a:lnTo>
                <a:lnTo>
                  <a:pt x="0" y="0"/>
                </a:lnTo>
                <a:close/>
              </a:path>
            </a:pathLst>
          </a:custGeom>
          <a:blipFill>
            <a:blip r:embed="rId6"/>
            <a:stretch>
              <a:fillRect l="0" t="0" r="0" b="0"/>
            </a:stretch>
          </a:blipFill>
        </p:spPr>
      </p:sp>
      <p:sp>
        <p:nvSpPr>
          <p:cNvPr name="Freeform 9" id="9"/>
          <p:cNvSpPr/>
          <p:nvPr/>
        </p:nvSpPr>
        <p:spPr>
          <a:xfrm flipH="false" flipV="false" rot="0">
            <a:off x="13124520" y="2233626"/>
            <a:ext cx="3371844" cy="7024674"/>
          </a:xfrm>
          <a:custGeom>
            <a:avLst/>
            <a:gdLst/>
            <a:ahLst/>
            <a:cxnLst/>
            <a:rect r="r" b="b" t="t" l="l"/>
            <a:pathLst>
              <a:path h="7024674" w="3371844">
                <a:moveTo>
                  <a:pt x="0" y="0"/>
                </a:moveTo>
                <a:lnTo>
                  <a:pt x="3371844" y="0"/>
                </a:lnTo>
                <a:lnTo>
                  <a:pt x="3371844" y="7024674"/>
                </a:lnTo>
                <a:lnTo>
                  <a:pt x="0" y="7024674"/>
                </a:lnTo>
                <a:lnTo>
                  <a:pt x="0" y="0"/>
                </a:lnTo>
                <a:close/>
              </a:path>
            </a:pathLst>
          </a:custGeom>
          <a:blipFill>
            <a:blip r:embed="rId7"/>
            <a:stretch>
              <a:fillRect l="0" t="0" r="0" b="0"/>
            </a:stretch>
          </a:blipFill>
        </p:spPr>
      </p:sp>
      <p:grpSp>
        <p:nvGrpSpPr>
          <p:cNvPr name="Group 10" id="10"/>
          <p:cNvGrpSpPr/>
          <p:nvPr/>
        </p:nvGrpSpPr>
        <p:grpSpPr>
          <a:xfrm rot="0">
            <a:off x="0" y="-1543050"/>
            <a:ext cx="19083482" cy="3381664"/>
            <a:chOff x="0" y="0"/>
            <a:chExt cx="5026102" cy="890644"/>
          </a:xfrm>
        </p:grpSpPr>
        <p:sp>
          <p:nvSpPr>
            <p:cNvPr name="Freeform 11" id="11"/>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12" id="12"/>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5363249" y="266700"/>
            <a:ext cx="7561501"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Mockup</a:t>
            </a:r>
          </a:p>
        </p:txBody>
      </p:sp>
      <p:grpSp>
        <p:nvGrpSpPr>
          <p:cNvPr name="Group 14" id="14"/>
          <p:cNvGrpSpPr/>
          <p:nvPr/>
        </p:nvGrpSpPr>
        <p:grpSpPr>
          <a:xfrm rot="0">
            <a:off x="2651098" y="9361474"/>
            <a:ext cx="1535585" cy="706692"/>
            <a:chOff x="0" y="0"/>
            <a:chExt cx="2276414" cy="1047630"/>
          </a:xfrm>
        </p:grpSpPr>
        <p:sp>
          <p:nvSpPr>
            <p:cNvPr name="Freeform 15" id="15"/>
            <p:cNvSpPr/>
            <p:nvPr/>
          </p:nvSpPr>
          <p:spPr>
            <a:xfrm flipH="false" flipV="false" rot="0">
              <a:off x="0" y="0"/>
              <a:ext cx="2276414" cy="1047630"/>
            </a:xfrm>
            <a:custGeom>
              <a:avLst/>
              <a:gdLst/>
              <a:ahLst/>
              <a:cxnLst/>
              <a:rect r="r" b="b" t="t" l="l"/>
              <a:pathLst>
                <a:path h="1047630" w="2276414">
                  <a:moveTo>
                    <a:pt x="100834" y="0"/>
                  </a:moveTo>
                  <a:lnTo>
                    <a:pt x="2175580" y="0"/>
                  </a:lnTo>
                  <a:cubicBezTo>
                    <a:pt x="2231269" y="0"/>
                    <a:pt x="2276414" y="45145"/>
                    <a:pt x="2276414" y="100834"/>
                  </a:cubicBezTo>
                  <a:lnTo>
                    <a:pt x="2276414" y="946796"/>
                  </a:lnTo>
                  <a:cubicBezTo>
                    <a:pt x="2276414" y="1002485"/>
                    <a:pt x="2231269" y="1047630"/>
                    <a:pt x="2175580" y="1047630"/>
                  </a:cubicBezTo>
                  <a:lnTo>
                    <a:pt x="100834" y="1047630"/>
                  </a:lnTo>
                  <a:cubicBezTo>
                    <a:pt x="45145" y="1047630"/>
                    <a:pt x="0" y="1002485"/>
                    <a:pt x="0" y="946796"/>
                  </a:cubicBezTo>
                  <a:lnTo>
                    <a:pt x="0" y="100834"/>
                  </a:lnTo>
                  <a:cubicBezTo>
                    <a:pt x="0" y="45145"/>
                    <a:pt x="45145" y="0"/>
                    <a:pt x="100834" y="0"/>
                  </a:cubicBezTo>
                  <a:close/>
                </a:path>
              </a:pathLst>
            </a:custGeom>
            <a:solidFill>
              <a:srgbClr val="FFFFFF"/>
            </a:solidFill>
            <a:ln w="9525" cap="sq">
              <a:solidFill>
                <a:srgbClr val="000000"/>
              </a:solidFill>
              <a:prstDash val="solid"/>
              <a:miter/>
            </a:ln>
          </p:spPr>
        </p:sp>
        <p:sp>
          <p:nvSpPr>
            <p:cNvPr name="TextBox 16" id="16"/>
            <p:cNvSpPr txBox="true"/>
            <p:nvPr/>
          </p:nvSpPr>
          <p:spPr>
            <a:xfrm>
              <a:off x="0" y="-47625"/>
              <a:ext cx="2276414"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Homepage </a:t>
              </a:r>
            </a:p>
          </p:txBody>
        </p:sp>
      </p:grpSp>
      <p:grpSp>
        <p:nvGrpSpPr>
          <p:cNvPr name="Group 17" id="17"/>
          <p:cNvGrpSpPr/>
          <p:nvPr/>
        </p:nvGrpSpPr>
        <p:grpSpPr>
          <a:xfrm rot="0">
            <a:off x="6204782" y="9361474"/>
            <a:ext cx="2132359" cy="706692"/>
            <a:chOff x="0" y="0"/>
            <a:chExt cx="3161097" cy="1047630"/>
          </a:xfrm>
        </p:grpSpPr>
        <p:sp>
          <p:nvSpPr>
            <p:cNvPr name="Freeform 18" id="18"/>
            <p:cNvSpPr/>
            <p:nvPr/>
          </p:nvSpPr>
          <p:spPr>
            <a:xfrm flipH="false" flipV="false" rot="0">
              <a:off x="0" y="0"/>
              <a:ext cx="3161097" cy="1047630"/>
            </a:xfrm>
            <a:custGeom>
              <a:avLst/>
              <a:gdLst/>
              <a:ahLst/>
              <a:cxnLst/>
              <a:rect r="r" b="b" t="t" l="l"/>
              <a:pathLst>
                <a:path h="1047630" w="3161097">
                  <a:moveTo>
                    <a:pt x="72614" y="0"/>
                  </a:moveTo>
                  <a:lnTo>
                    <a:pt x="3088483" y="0"/>
                  </a:lnTo>
                  <a:cubicBezTo>
                    <a:pt x="3107742" y="0"/>
                    <a:pt x="3126211" y="7650"/>
                    <a:pt x="3139829" y="21268"/>
                  </a:cubicBezTo>
                  <a:cubicBezTo>
                    <a:pt x="3153446" y="34886"/>
                    <a:pt x="3161097" y="53355"/>
                    <a:pt x="3161097" y="72614"/>
                  </a:cubicBezTo>
                  <a:lnTo>
                    <a:pt x="3161097" y="975016"/>
                  </a:lnTo>
                  <a:cubicBezTo>
                    <a:pt x="3161097" y="994274"/>
                    <a:pt x="3153446" y="1012744"/>
                    <a:pt x="3139829" y="1026362"/>
                  </a:cubicBezTo>
                  <a:cubicBezTo>
                    <a:pt x="3126211" y="1039979"/>
                    <a:pt x="3107742" y="1047630"/>
                    <a:pt x="3088483" y="1047630"/>
                  </a:cubicBezTo>
                  <a:lnTo>
                    <a:pt x="72614" y="1047630"/>
                  </a:lnTo>
                  <a:cubicBezTo>
                    <a:pt x="53355" y="1047630"/>
                    <a:pt x="34886" y="1039979"/>
                    <a:pt x="21268" y="1026362"/>
                  </a:cubicBezTo>
                  <a:cubicBezTo>
                    <a:pt x="7650" y="1012744"/>
                    <a:pt x="0" y="994274"/>
                    <a:pt x="0" y="975016"/>
                  </a:cubicBezTo>
                  <a:lnTo>
                    <a:pt x="0" y="72614"/>
                  </a:lnTo>
                  <a:cubicBezTo>
                    <a:pt x="0" y="53355"/>
                    <a:pt x="7650" y="34886"/>
                    <a:pt x="21268" y="21268"/>
                  </a:cubicBezTo>
                  <a:cubicBezTo>
                    <a:pt x="34886" y="7650"/>
                    <a:pt x="53355" y="0"/>
                    <a:pt x="72614" y="0"/>
                  </a:cubicBezTo>
                  <a:close/>
                </a:path>
              </a:pathLst>
            </a:custGeom>
            <a:solidFill>
              <a:srgbClr val="FFFFFF"/>
            </a:solidFill>
            <a:ln w="9525" cap="sq">
              <a:solidFill>
                <a:srgbClr val="000000"/>
              </a:solidFill>
              <a:prstDash val="solid"/>
              <a:miter/>
            </a:ln>
          </p:spPr>
        </p:sp>
        <p:sp>
          <p:nvSpPr>
            <p:cNvPr name="TextBox 19" id="19"/>
            <p:cNvSpPr txBox="true"/>
            <p:nvPr/>
          </p:nvSpPr>
          <p:spPr>
            <a:xfrm>
              <a:off x="0" y="-47625"/>
              <a:ext cx="3161097"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Fitur Terakhir Dilihat</a:t>
              </a:r>
            </a:p>
          </p:txBody>
        </p:sp>
      </p:grpSp>
      <p:grpSp>
        <p:nvGrpSpPr>
          <p:cNvPr name="Group 20" id="20"/>
          <p:cNvGrpSpPr/>
          <p:nvPr/>
        </p:nvGrpSpPr>
        <p:grpSpPr>
          <a:xfrm rot="0">
            <a:off x="10007915" y="9361474"/>
            <a:ext cx="1936548" cy="706692"/>
            <a:chOff x="0" y="0"/>
            <a:chExt cx="2870819" cy="1047630"/>
          </a:xfrm>
        </p:grpSpPr>
        <p:sp>
          <p:nvSpPr>
            <p:cNvPr name="Freeform 21" id="21"/>
            <p:cNvSpPr/>
            <p:nvPr/>
          </p:nvSpPr>
          <p:spPr>
            <a:xfrm flipH="false" flipV="false" rot="0">
              <a:off x="0" y="0"/>
              <a:ext cx="2870819" cy="1047630"/>
            </a:xfrm>
            <a:custGeom>
              <a:avLst/>
              <a:gdLst/>
              <a:ahLst/>
              <a:cxnLst/>
              <a:rect r="r" b="b" t="t" l="l"/>
              <a:pathLst>
                <a:path h="1047630" w="2870819">
                  <a:moveTo>
                    <a:pt x="79956" y="0"/>
                  </a:moveTo>
                  <a:lnTo>
                    <a:pt x="2790863" y="0"/>
                  </a:lnTo>
                  <a:cubicBezTo>
                    <a:pt x="2835022" y="0"/>
                    <a:pt x="2870819" y="35797"/>
                    <a:pt x="2870819" y="79956"/>
                  </a:cubicBezTo>
                  <a:lnTo>
                    <a:pt x="2870819" y="967674"/>
                  </a:lnTo>
                  <a:cubicBezTo>
                    <a:pt x="2870819" y="1011832"/>
                    <a:pt x="2835022" y="1047630"/>
                    <a:pt x="2790863" y="1047630"/>
                  </a:cubicBezTo>
                  <a:lnTo>
                    <a:pt x="79956" y="1047630"/>
                  </a:lnTo>
                  <a:cubicBezTo>
                    <a:pt x="58750" y="1047630"/>
                    <a:pt x="38413" y="1039206"/>
                    <a:pt x="23419" y="1024211"/>
                  </a:cubicBezTo>
                  <a:cubicBezTo>
                    <a:pt x="8424" y="1009216"/>
                    <a:pt x="0" y="988879"/>
                    <a:pt x="0" y="967674"/>
                  </a:cubicBezTo>
                  <a:lnTo>
                    <a:pt x="0" y="79956"/>
                  </a:lnTo>
                  <a:cubicBezTo>
                    <a:pt x="0" y="35797"/>
                    <a:pt x="35797" y="0"/>
                    <a:pt x="79956" y="0"/>
                  </a:cubicBezTo>
                  <a:close/>
                </a:path>
              </a:pathLst>
            </a:custGeom>
            <a:solidFill>
              <a:srgbClr val="FFFFFF"/>
            </a:solidFill>
            <a:ln w="9525" cap="sq">
              <a:solidFill>
                <a:srgbClr val="000000"/>
              </a:solidFill>
              <a:prstDash val="solid"/>
              <a:miter/>
            </a:ln>
          </p:spPr>
        </p:sp>
        <p:sp>
          <p:nvSpPr>
            <p:cNvPr name="TextBox 22" id="22"/>
            <p:cNvSpPr txBox="true"/>
            <p:nvPr/>
          </p:nvSpPr>
          <p:spPr>
            <a:xfrm>
              <a:off x="0" y="-47625"/>
              <a:ext cx="2870819"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Status Terkirim</a:t>
              </a:r>
            </a:p>
          </p:txBody>
        </p:sp>
      </p:grpSp>
      <p:grpSp>
        <p:nvGrpSpPr>
          <p:cNvPr name="Group 23" id="23"/>
          <p:cNvGrpSpPr/>
          <p:nvPr/>
        </p:nvGrpSpPr>
        <p:grpSpPr>
          <a:xfrm rot="0">
            <a:off x="13499703" y="9361474"/>
            <a:ext cx="2532601" cy="706692"/>
            <a:chOff x="0" y="0"/>
            <a:chExt cx="3754432" cy="1047630"/>
          </a:xfrm>
        </p:grpSpPr>
        <p:sp>
          <p:nvSpPr>
            <p:cNvPr name="Freeform 24" id="24"/>
            <p:cNvSpPr/>
            <p:nvPr/>
          </p:nvSpPr>
          <p:spPr>
            <a:xfrm flipH="false" flipV="false" rot="0">
              <a:off x="0" y="0"/>
              <a:ext cx="3754432" cy="1047630"/>
            </a:xfrm>
            <a:custGeom>
              <a:avLst/>
              <a:gdLst/>
              <a:ahLst/>
              <a:cxnLst/>
              <a:rect r="r" b="b" t="t" l="l"/>
              <a:pathLst>
                <a:path h="1047630" w="3754432">
                  <a:moveTo>
                    <a:pt x="61138" y="0"/>
                  </a:moveTo>
                  <a:lnTo>
                    <a:pt x="3693294" y="0"/>
                  </a:lnTo>
                  <a:cubicBezTo>
                    <a:pt x="3709508" y="0"/>
                    <a:pt x="3725059" y="6441"/>
                    <a:pt x="3736525" y="17907"/>
                  </a:cubicBezTo>
                  <a:cubicBezTo>
                    <a:pt x="3747990" y="29373"/>
                    <a:pt x="3754432" y="44923"/>
                    <a:pt x="3754432" y="61138"/>
                  </a:cubicBezTo>
                  <a:lnTo>
                    <a:pt x="3754432" y="986492"/>
                  </a:lnTo>
                  <a:cubicBezTo>
                    <a:pt x="3754432" y="1002706"/>
                    <a:pt x="3747990" y="1018257"/>
                    <a:pt x="3736525" y="1029723"/>
                  </a:cubicBezTo>
                  <a:cubicBezTo>
                    <a:pt x="3725059" y="1041188"/>
                    <a:pt x="3709508" y="1047630"/>
                    <a:pt x="3693294" y="1047630"/>
                  </a:cubicBezTo>
                  <a:lnTo>
                    <a:pt x="61138" y="1047630"/>
                  </a:lnTo>
                  <a:cubicBezTo>
                    <a:pt x="44923" y="1047630"/>
                    <a:pt x="29373" y="1041188"/>
                    <a:pt x="17907" y="1029723"/>
                  </a:cubicBezTo>
                  <a:cubicBezTo>
                    <a:pt x="6441" y="1018257"/>
                    <a:pt x="0" y="1002706"/>
                    <a:pt x="0" y="986492"/>
                  </a:cubicBezTo>
                  <a:lnTo>
                    <a:pt x="0" y="61138"/>
                  </a:lnTo>
                  <a:cubicBezTo>
                    <a:pt x="0" y="44923"/>
                    <a:pt x="6441" y="29373"/>
                    <a:pt x="17907" y="17907"/>
                  </a:cubicBezTo>
                  <a:cubicBezTo>
                    <a:pt x="29373" y="6441"/>
                    <a:pt x="44923" y="0"/>
                    <a:pt x="61138" y="0"/>
                  </a:cubicBezTo>
                  <a:close/>
                </a:path>
              </a:pathLst>
            </a:custGeom>
            <a:solidFill>
              <a:srgbClr val="FFFFFF"/>
            </a:solidFill>
            <a:ln w="9525" cap="sq">
              <a:solidFill>
                <a:srgbClr val="000000"/>
              </a:solidFill>
              <a:prstDash val="solid"/>
              <a:miter/>
            </a:ln>
          </p:spPr>
        </p:sp>
        <p:sp>
          <p:nvSpPr>
            <p:cNvPr name="TextBox 25" id="25"/>
            <p:cNvSpPr txBox="true"/>
            <p:nvPr/>
          </p:nvSpPr>
          <p:spPr>
            <a:xfrm>
              <a:off x="0" y="-47625"/>
              <a:ext cx="3754432"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Opsi Kustomisasi Pesan</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543050"/>
            <a:ext cx="19083482" cy="3381664"/>
            <a:chOff x="0" y="0"/>
            <a:chExt cx="5026102" cy="890644"/>
          </a:xfrm>
        </p:grpSpPr>
        <p:sp>
          <p:nvSpPr>
            <p:cNvPr name="Freeform 7" id="7"/>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8" id="8"/>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1827983" y="2457997"/>
            <a:ext cx="3272646" cy="6800303"/>
          </a:xfrm>
          <a:custGeom>
            <a:avLst/>
            <a:gdLst/>
            <a:ahLst/>
            <a:cxnLst/>
            <a:rect r="r" b="b" t="t" l="l"/>
            <a:pathLst>
              <a:path h="6800303" w="3272646">
                <a:moveTo>
                  <a:pt x="0" y="0"/>
                </a:moveTo>
                <a:lnTo>
                  <a:pt x="3272646" y="0"/>
                </a:lnTo>
                <a:lnTo>
                  <a:pt x="3272646" y="6800303"/>
                </a:lnTo>
                <a:lnTo>
                  <a:pt x="0" y="6800303"/>
                </a:lnTo>
                <a:lnTo>
                  <a:pt x="0" y="0"/>
                </a:lnTo>
                <a:close/>
              </a:path>
            </a:pathLst>
          </a:custGeom>
          <a:blipFill>
            <a:blip r:embed="rId4"/>
            <a:stretch>
              <a:fillRect l="0" t="0" r="0" b="0"/>
            </a:stretch>
          </a:blipFill>
        </p:spPr>
      </p:sp>
      <p:sp>
        <p:nvSpPr>
          <p:cNvPr name="Freeform 10" id="10"/>
          <p:cNvSpPr/>
          <p:nvPr/>
        </p:nvSpPr>
        <p:spPr>
          <a:xfrm flipH="false" flipV="false" rot="0">
            <a:off x="5546531" y="2457997"/>
            <a:ext cx="3298147" cy="6800303"/>
          </a:xfrm>
          <a:custGeom>
            <a:avLst/>
            <a:gdLst/>
            <a:ahLst/>
            <a:cxnLst/>
            <a:rect r="r" b="b" t="t" l="l"/>
            <a:pathLst>
              <a:path h="6800303" w="3298147">
                <a:moveTo>
                  <a:pt x="0" y="0"/>
                </a:moveTo>
                <a:lnTo>
                  <a:pt x="3298147" y="0"/>
                </a:lnTo>
                <a:lnTo>
                  <a:pt x="3298147" y="6800303"/>
                </a:lnTo>
                <a:lnTo>
                  <a:pt x="0" y="6800303"/>
                </a:lnTo>
                <a:lnTo>
                  <a:pt x="0" y="0"/>
                </a:lnTo>
                <a:close/>
              </a:path>
            </a:pathLst>
          </a:custGeom>
          <a:blipFill>
            <a:blip r:embed="rId5"/>
            <a:stretch>
              <a:fillRect l="0" t="0" r="0" b="0"/>
            </a:stretch>
          </a:blipFill>
        </p:spPr>
      </p:sp>
      <p:grpSp>
        <p:nvGrpSpPr>
          <p:cNvPr name="Group 11" id="11"/>
          <p:cNvGrpSpPr/>
          <p:nvPr/>
        </p:nvGrpSpPr>
        <p:grpSpPr>
          <a:xfrm rot="0">
            <a:off x="2268896" y="9393119"/>
            <a:ext cx="2438483" cy="706692"/>
            <a:chOff x="0" y="0"/>
            <a:chExt cx="3614908" cy="1047630"/>
          </a:xfrm>
        </p:grpSpPr>
        <p:sp>
          <p:nvSpPr>
            <p:cNvPr name="Freeform 12" id="12"/>
            <p:cNvSpPr/>
            <p:nvPr/>
          </p:nvSpPr>
          <p:spPr>
            <a:xfrm flipH="false" flipV="false" rot="0">
              <a:off x="0" y="0"/>
              <a:ext cx="3614908" cy="1047630"/>
            </a:xfrm>
            <a:custGeom>
              <a:avLst/>
              <a:gdLst/>
              <a:ahLst/>
              <a:cxnLst/>
              <a:rect r="r" b="b" t="t" l="l"/>
              <a:pathLst>
                <a:path h="1047630" w="3614908">
                  <a:moveTo>
                    <a:pt x="63498" y="0"/>
                  </a:moveTo>
                  <a:lnTo>
                    <a:pt x="3551410" y="0"/>
                  </a:lnTo>
                  <a:cubicBezTo>
                    <a:pt x="3568250" y="0"/>
                    <a:pt x="3584401" y="6690"/>
                    <a:pt x="3596310" y="18598"/>
                  </a:cubicBezTo>
                  <a:cubicBezTo>
                    <a:pt x="3608218" y="30506"/>
                    <a:pt x="3614908" y="46657"/>
                    <a:pt x="3614908" y="63498"/>
                  </a:cubicBezTo>
                  <a:lnTo>
                    <a:pt x="3614908" y="984132"/>
                  </a:lnTo>
                  <a:cubicBezTo>
                    <a:pt x="3614908" y="1000973"/>
                    <a:pt x="3608218" y="1017123"/>
                    <a:pt x="3596310" y="1029032"/>
                  </a:cubicBezTo>
                  <a:cubicBezTo>
                    <a:pt x="3584401" y="1040940"/>
                    <a:pt x="3568250" y="1047630"/>
                    <a:pt x="3551410" y="1047630"/>
                  </a:cubicBezTo>
                  <a:lnTo>
                    <a:pt x="63498" y="1047630"/>
                  </a:lnTo>
                  <a:cubicBezTo>
                    <a:pt x="46657" y="1047630"/>
                    <a:pt x="30506" y="1040940"/>
                    <a:pt x="18598" y="1029032"/>
                  </a:cubicBezTo>
                  <a:cubicBezTo>
                    <a:pt x="6690" y="1017123"/>
                    <a:pt x="0" y="1000973"/>
                    <a:pt x="0" y="984132"/>
                  </a:cubicBezTo>
                  <a:lnTo>
                    <a:pt x="0" y="63498"/>
                  </a:lnTo>
                  <a:cubicBezTo>
                    <a:pt x="0" y="46657"/>
                    <a:pt x="6690" y="30506"/>
                    <a:pt x="18598" y="18598"/>
                  </a:cubicBezTo>
                  <a:cubicBezTo>
                    <a:pt x="30506" y="6690"/>
                    <a:pt x="46657" y="0"/>
                    <a:pt x="63498" y="0"/>
                  </a:cubicBezTo>
                  <a:close/>
                </a:path>
              </a:pathLst>
            </a:custGeom>
            <a:solidFill>
              <a:srgbClr val="FFFFFF"/>
            </a:solidFill>
            <a:ln w="9525" cap="sq">
              <a:solidFill>
                <a:srgbClr val="000000"/>
              </a:solidFill>
              <a:prstDash val="solid"/>
              <a:miter/>
            </a:ln>
          </p:spPr>
        </p:sp>
        <p:sp>
          <p:nvSpPr>
            <p:cNvPr name="TextBox 13" id="13"/>
            <p:cNvSpPr txBox="true"/>
            <p:nvPr/>
          </p:nvSpPr>
          <p:spPr>
            <a:xfrm>
              <a:off x="0" y="-47625"/>
              <a:ext cx="3614908"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Opsi Menghapus Pesan</a:t>
              </a:r>
            </a:p>
          </p:txBody>
        </p:sp>
      </p:grpSp>
      <p:grpSp>
        <p:nvGrpSpPr>
          <p:cNvPr name="Group 14" id="14"/>
          <p:cNvGrpSpPr/>
          <p:nvPr/>
        </p:nvGrpSpPr>
        <p:grpSpPr>
          <a:xfrm rot="0">
            <a:off x="9354551" y="9393119"/>
            <a:ext cx="3570199" cy="740593"/>
            <a:chOff x="0" y="0"/>
            <a:chExt cx="5292611" cy="1097885"/>
          </a:xfrm>
        </p:grpSpPr>
        <p:sp>
          <p:nvSpPr>
            <p:cNvPr name="Freeform 15" id="15"/>
            <p:cNvSpPr/>
            <p:nvPr/>
          </p:nvSpPr>
          <p:spPr>
            <a:xfrm flipH="false" flipV="false" rot="0">
              <a:off x="0" y="0"/>
              <a:ext cx="5292611" cy="1097885"/>
            </a:xfrm>
            <a:custGeom>
              <a:avLst/>
              <a:gdLst/>
              <a:ahLst/>
              <a:cxnLst/>
              <a:rect r="r" b="b" t="t" l="l"/>
              <a:pathLst>
                <a:path h="1097885" w="5292611">
                  <a:moveTo>
                    <a:pt x="43370" y="0"/>
                  </a:moveTo>
                  <a:lnTo>
                    <a:pt x="5249241" y="0"/>
                  </a:lnTo>
                  <a:cubicBezTo>
                    <a:pt x="5273193" y="0"/>
                    <a:pt x="5292611" y="19417"/>
                    <a:pt x="5292611" y="43370"/>
                  </a:cubicBezTo>
                  <a:lnTo>
                    <a:pt x="5292611" y="1054515"/>
                  </a:lnTo>
                  <a:cubicBezTo>
                    <a:pt x="5292611" y="1066018"/>
                    <a:pt x="5288042" y="1077049"/>
                    <a:pt x="5279908" y="1085182"/>
                  </a:cubicBezTo>
                  <a:cubicBezTo>
                    <a:pt x="5271775" y="1093316"/>
                    <a:pt x="5260743" y="1097885"/>
                    <a:pt x="5249241" y="1097885"/>
                  </a:cubicBezTo>
                  <a:lnTo>
                    <a:pt x="43370" y="1097885"/>
                  </a:lnTo>
                  <a:cubicBezTo>
                    <a:pt x="31867" y="1097885"/>
                    <a:pt x="20836" y="1093316"/>
                    <a:pt x="12703" y="1085182"/>
                  </a:cubicBezTo>
                  <a:cubicBezTo>
                    <a:pt x="4569" y="1077049"/>
                    <a:pt x="0" y="1066018"/>
                    <a:pt x="0" y="1054515"/>
                  </a:cubicBezTo>
                  <a:lnTo>
                    <a:pt x="0" y="43370"/>
                  </a:lnTo>
                  <a:cubicBezTo>
                    <a:pt x="0" y="31867"/>
                    <a:pt x="4569" y="20836"/>
                    <a:pt x="12703" y="12703"/>
                  </a:cubicBezTo>
                  <a:cubicBezTo>
                    <a:pt x="20836" y="4569"/>
                    <a:pt x="31867" y="0"/>
                    <a:pt x="43370" y="0"/>
                  </a:cubicBezTo>
                  <a:close/>
                </a:path>
              </a:pathLst>
            </a:custGeom>
            <a:solidFill>
              <a:srgbClr val="FFFFFF"/>
            </a:solidFill>
            <a:ln w="9525" cap="sq">
              <a:solidFill>
                <a:srgbClr val="000000"/>
              </a:solidFill>
              <a:prstDash val="solid"/>
              <a:miter/>
            </a:ln>
          </p:spPr>
        </p:sp>
        <p:sp>
          <p:nvSpPr>
            <p:cNvPr name="TextBox 16" id="16"/>
            <p:cNvSpPr txBox="true"/>
            <p:nvPr/>
          </p:nvSpPr>
          <p:spPr>
            <a:xfrm>
              <a:off x="0" y="-47625"/>
              <a:ext cx="5292611" cy="1145510"/>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Edit Pesan</a:t>
              </a:r>
            </a:p>
          </p:txBody>
        </p:sp>
      </p:grpSp>
      <p:grpSp>
        <p:nvGrpSpPr>
          <p:cNvPr name="Group 17" id="17"/>
          <p:cNvGrpSpPr/>
          <p:nvPr/>
        </p:nvGrpSpPr>
        <p:grpSpPr>
          <a:xfrm rot="0">
            <a:off x="5456094" y="9393119"/>
            <a:ext cx="3570199" cy="740593"/>
            <a:chOff x="0" y="0"/>
            <a:chExt cx="5292611" cy="1097885"/>
          </a:xfrm>
        </p:grpSpPr>
        <p:sp>
          <p:nvSpPr>
            <p:cNvPr name="Freeform 18" id="18"/>
            <p:cNvSpPr/>
            <p:nvPr/>
          </p:nvSpPr>
          <p:spPr>
            <a:xfrm flipH="false" flipV="false" rot="0">
              <a:off x="0" y="0"/>
              <a:ext cx="5292611" cy="1097885"/>
            </a:xfrm>
            <a:custGeom>
              <a:avLst/>
              <a:gdLst/>
              <a:ahLst/>
              <a:cxnLst/>
              <a:rect r="r" b="b" t="t" l="l"/>
              <a:pathLst>
                <a:path h="1097885" w="5292611">
                  <a:moveTo>
                    <a:pt x="43370" y="0"/>
                  </a:moveTo>
                  <a:lnTo>
                    <a:pt x="5249241" y="0"/>
                  </a:lnTo>
                  <a:cubicBezTo>
                    <a:pt x="5273193" y="0"/>
                    <a:pt x="5292611" y="19417"/>
                    <a:pt x="5292611" y="43370"/>
                  </a:cubicBezTo>
                  <a:lnTo>
                    <a:pt x="5292611" y="1054515"/>
                  </a:lnTo>
                  <a:cubicBezTo>
                    <a:pt x="5292611" y="1066018"/>
                    <a:pt x="5288042" y="1077049"/>
                    <a:pt x="5279908" y="1085182"/>
                  </a:cubicBezTo>
                  <a:cubicBezTo>
                    <a:pt x="5271775" y="1093316"/>
                    <a:pt x="5260743" y="1097885"/>
                    <a:pt x="5249241" y="1097885"/>
                  </a:cubicBezTo>
                  <a:lnTo>
                    <a:pt x="43370" y="1097885"/>
                  </a:lnTo>
                  <a:cubicBezTo>
                    <a:pt x="31867" y="1097885"/>
                    <a:pt x="20836" y="1093316"/>
                    <a:pt x="12703" y="1085182"/>
                  </a:cubicBezTo>
                  <a:cubicBezTo>
                    <a:pt x="4569" y="1077049"/>
                    <a:pt x="0" y="1066018"/>
                    <a:pt x="0" y="1054515"/>
                  </a:cubicBezTo>
                  <a:lnTo>
                    <a:pt x="0" y="43370"/>
                  </a:lnTo>
                  <a:cubicBezTo>
                    <a:pt x="0" y="31867"/>
                    <a:pt x="4569" y="20836"/>
                    <a:pt x="12703" y="12703"/>
                  </a:cubicBezTo>
                  <a:cubicBezTo>
                    <a:pt x="20836" y="4569"/>
                    <a:pt x="31867" y="0"/>
                    <a:pt x="43370" y="0"/>
                  </a:cubicBezTo>
                  <a:close/>
                </a:path>
              </a:pathLst>
            </a:custGeom>
            <a:solidFill>
              <a:srgbClr val="FFFFFF"/>
            </a:solidFill>
            <a:ln w="9525" cap="sq">
              <a:solidFill>
                <a:srgbClr val="000000"/>
              </a:solidFill>
              <a:prstDash val="solid"/>
              <a:miter/>
            </a:ln>
          </p:spPr>
        </p:sp>
        <p:sp>
          <p:nvSpPr>
            <p:cNvPr name="TextBox 19" id="19"/>
            <p:cNvSpPr txBox="true"/>
            <p:nvPr/>
          </p:nvSpPr>
          <p:spPr>
            <a:xfrm>
              <a:off x="0" y="-47625"/>
              <a:ext cx="5292611" cy="1145510"/>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Opsi Edit Pesan</a:t>
              </a:r>
            </a:p>
          </p:txBody>
        </p:sp>
      </p:grpSp>
      <p:grpSp>
        <p:nvGrpSpPr>
          <p:cNvPr name="Group 20" id="20"/>
          <p:cNvGrpSpPr/>
          <p:nvPr/>
        </p:nvGrpSpPr>
        <p:grpSpPr>
          <a:xfrm rot="0">
            <a:off x="13248601" y="9359218"/>
            <a:ext cx="3570199" cy="740593"/>
            <a:chOff x="0" y="0"/>
            <a:chExt cx="5292611" cy="1097885"/>
          </a:xfrm>
        </p:grpSpPr>
        <p:sp>
          <p:nvSpPr>
            <p:cNvPr name="Freeform 21" id="21"/>
            <p:cNvSpPr/>
            <p:nvPr/>
          </p:nvSpPr>
          <p:spPr>
            <a:xfrm flipH="false" flipV="false" rot="0">
              <a:off x="0" y="0"/>
              <a:ext cx="5292611" cy="1097885"/>
            </a:xfrm>
            <a:custGeom>
              <a:avLst/>
              <a:gdLst/>
              <a:ahLst/>
              <a:cxnLst/>
              <a:rect r="r" b="b" t="t" l="l"/>
              <a:pathLst>
                <a:path h="1097885" w="5292611">
                  <a:moveTo>
                    <a:pt x="43370" y="0"/>
                  </a:moveTo>
                  <a:lnTo>
                    <a:pt x="5249241" y="0"/>
                  </a:lnTo>
                  <a:cubicBezTo>
                    <a:pt x="5273193" y="0"/>
                    <a:pt x="5292611" y="19417"/>
                    <a:pt x="5292611" y="43370"/>
                  </a:cubicBezTo>
                  <a:lnTo>
                    <a:pt x="5292611" y="1054515"/>
                  </a:lnTo>
                  <a:cubicBezTo>
                    <a:pt x="5292611" y="1066018"/>
                    <a:pt x="5288042" y="1077049"/>
                    <a:pt x="5279908" y="1085182"/>
                  </a:cubicBezTo>
                  <a:cubicBezTo>
                    <a:pt x="5271775" y="1093316"/>
                    <a:pt x="5260743" y="1097885"/>
                    <a:pt x="5249241" y="1097885"/>
                  </a:cubicBezTo>
                  <a:lnTo>
                    <a:pt x="43370" y="1097885"/>
                  </a:lnTo>
                  <a:cubicBezTo>
                    <a:pt x="31867" y="1097885"/>
                    <a:pt x="20836" y="1093316"/>
                    <a:pt x="12703" y="1085182"/>
                  </a:cubicBezTo>
                  <a:cubicBezTo>
                    <a:pt x="4569" y="1077049"/>
                    <a:pt x="0" y="1066018"/>
                    <a:pt x="0" y="1054515"/>
                  </a:cubicBezTo>
                  <a:lnTo>
                    <a:pt x="0" y="43370"/>
                  </a:lnTo>
                  <a:cubicBezTo>
                    <a:pt x="0" y="31867"/>
                    <a:pt x="4569" y="20836"/>
                    <a:pt x="12703" y="12703"/>
                  </a:cubicBezTo>
                  <a:cubicBezTo>
                    <a:pt x="20836" y="4569"/>
                    <a:pt x="31867" y="0"/>
                    <a:pt x="43370" y="0"/>
                  </a:cubicBezTo>
                  <a:close/>
                </a:path>
              </a:pathLst>
            </a:custGeom>
            <a:solidFill>
              <a:srgbClr val="FFFFFF"/>
            </a:solidFill>
            <a:ln w="9525" cap="sq">
              <a:solidFill>
                <a:srgbClr val="000000"/>
              </a:solidFill>
              <a:prstDash val="solid"/>
              <a:miter/>
            </a:ln>
          </p:spPr>
        </p:sp>
        <p:sp>
          <p:nvSpPr>
            <p:cNvPr name="TextBox 22" id="22"/>
            <p:cNvSpPr txBox="true"/>
            <p:nvPr/>
          </p:nvSpPr>
          <p:spPr>
            <a:xfrm>
              <a:off x="0" y="-47625"/>
              <a:ext cx="5292611" cy="1145510"/>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Hasil Edit Pesan</a:t>
              </a:r>
            </a:p>
          </p:txBody>
        </p:sp>
      </p:grpSp>
      <p:sp>
        <p:nvSpPr>
          <p:cNvPr name="Freeform 23" id="23"/>
          <p:cNvSpPr/>
          <p:nvPr/>
        </p:nvSpPr>
        <p:spPr>
          <a:xfrm flipH="false" flipV="false" rot="0">
            <a:off x="9635265" y="2552133"/>
            <a:ext cx="3289485" cy="6612031"/>
          </a:xfrm>
          <a:custGeom>
            <a:avLst/>
            <a:gdLst/>
            <a:ahLst/>
            <a:cxnLst/>
            <a:rect r="r" b="b" t="t" l="l"/>
            <a:pathLst>
              <a:path h="6612031" w="3289485">
                <a:moveTo>
                  <a:pt x="0" y="0"/>
                </a:moveTo>
                <a:lnTo>
                  <a:pt x="3289486" y="0"/>
                </a:lnTo>
                <a:lnTo>
                  <a:pt x="3289486" y="6612031"/>
                </a:lnTo>
                <a:lnTo>
                  <a:pt x="0" y="6612031"/>
                </a:lnTo>
                <a:lnTo>
                  <a:pt x="0" y="0"/>
                </a:lnTo>
                <a:close/>
              </a:path>
            </a:pathLst>
          </a:custGeom>
          <a:blipFill>
            <a:blip r:embed="rId6"/>
            <a:stretch>
              <a:fillRect l="0" t="0" r="0" b="0"/>
            </a:stretch>
          </a:blipFill>
        </p:spPr>
      </p:sp>
      <p:sp>
        <p:nvSpPr>
          <p:cNvPr name="Freeform 24" id="24"/>
          <p:cNvSpPr/>
          <p:nvPr/>
        </p:nvSpPr>
        <p:spPr>
          <a:xfrm flipH="false" flipV="false" rot="0">
            <a:off x="13362697" y="2420437"/>
            <a:ext cx="3342006" cy="6837863"/>
          </a:xfrm>
          <a:custGeom>
            <a:avLst/>
            <a:gdLst/>
            <a:ahLst/>
            <a:cxnLst/>
            <a:rect r="r" b="b" t="t" l="l"/>
            <a:pathLst>
              <a:path h="6837863" w="3342006">
                <a:moveTo>
                  <a:pt x="0" y="0"/>
                </a:moveTo>
                <a:lnTo>
                  <a:pt x="3342006" y="0"/>
                </a:lnTo>
                <a:lnTo>
                  <a:pt x="3342006" y="6837863"/>
                </a:lnTo>
                <a:lnTo>
                  <a:pt x="0" y="6837863"/>
                </a:lnTo>
                <a:lnTo>
                  <a:pt x="0" y="0"/>
                </a:lnTo>
                <a:close/>
              </a:path>
            </a:pathLst>
          </a:custGeom>
          <a:blipFill>
            <a:blip r:embed="rId7"/>
            <a:stretch>
              <a:fillRect l="0" t="0" r="0" b="0"/>
            </a:stretch>
          </a:blipFill>
        </p:spPr>
      </p:sp>
      <p:sp>
        <p:nvSpPr>
          <p:cNvPr name="TextBox 25" id="25"/>
          <p:cNvSpPr txBox="true"/>
          <p:nvPr/>
        </p:nvSpPr>
        <p:spPr>
          <a:xfrm rot="0">
            <a:off x="5363249" y="266700"/>
            <a:ext cx="7561501"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Mockup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900FF"/>
        </a:solidFill>
      </p:bgPr>
    </p:bg>
    <p:spTree>
      <p:nvGrpSpPr>
        <p:cNvPr id="1" name=""/>
        <p:cNvGrpSpPr/>
        <p:nvPr/>
      </p:nvGrpSpPr>
      <p:grpSpPr>
        <a:xfrm>
          <a:off x="0" y="0"/>
          <a:ext cx="0" cy="0"/>
          <a:chOff x="0" y="0"/>
          <a:chExt cx="0" cy="0"/>
        </a:xfrm>
      </p:grpSpPr>
      <p:grpSp>
        <p:nvGrpSpPr>
          <p:cNvPr name="Group 2" id="2"/>
          <p:cNvGrpSpPr/>
          <p:nvPr/>
        </p:nvGrpSpPr>
        <p:grpSpPr>
          <a:xfrm rot="0">
            <a:off x="0" y="8302502"/>
            <a:ext cx="19761262" cy="1994730"/>
            <a:chOff x="0" y="0"/>
            <a:chExt cx="26348350" cy="2659640"/>
          </a:xfrm>
        </p:grpSpPr>
        <p:sp>
          <p:nvSpPr>
            <p:cNvPr name="Freeform 3" id="3"/>
            <p:cNvSpPr/>
            <p:nvPr/>
          </p:nvSpPr>
          <p:spPr>
            <a:xfrm flipH="false" flipV="false" rot="-5400000">
              <a:off x="10292855" y="-1024257"/>
              <a:ext cx="2645997" cy="4694512"/>
            </a:xfrm>
            <a:custGeom>
              <a:avLst/>
              <a:gdLst/>
              <a:ahLst/>
              <a:cxnLst/>
              <a:rect r="r" b="b" t="t" l="l"/>
              <a:pathLst>
                <a:path h="4694512" w="2645997">
                  <a:moveTo>
                    <a:pt x="0" y="0"/>
                  </a:moveTo>
                  <a:lnTo>
                    <a:pt x="2645998" y="0"/>
                  </a:lnTo>
                  <a:lnTo>
                    <a:pt x="2645998" y="4694511"/>
                  </a:lnTo>
                  <a:lnTo>
                    <a:pt x="0" y="469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7216385" y="-1024257"/>
              <a:ext cx="2645997" cy="4694512"/>
            </a:xfrm>
            <a:custGeom>
              <a:avLst/>
              <a:gdLst/>
              <a:ahLst/>
              <a:cxnLst/>
              <a:rect r="r" b="b" t="t" l="l"/>
              <a:pathLst>
                <a:path h="4694512" w="2645997">
                  <a:moveTo>
                    <a:pt x="0" y="4694511"/>
                  </a:moveTo>
                  <a:lnTo>
                    <a:pt x="2645998" y="4694511"/>
                  </a:lnTo>
                  <a:lnTo>
                    <a:pt x="2645998" y="0"/>
                  </a:lnTo>
                  <a:lnTo>
                    <a:pt x="0" y="0"/>
                  </a:lnTo>
                  <a:lnTo>
                    <a:pt x="0" y="469451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4100727" y="-1024257"/>
              <a:ext cx="2645997" cy="4694512"/>
            </a:xfrm>
            <a:custGeom>
              <a:avLst/>
              <a:gdLst/>
              <a:ahLst/>
              <a:cxnLst/>
              <a:rect r="r" b="b" t="t" l="l"/>
              <a:pathLst>
                <a:path h="4694512" w="2645997">
                  <a:moveTo>
                    <a:pt x="0" y="0"/>
                  </a:moveTo>
                  <a:lnTo>
                    <a:pt x="2645997" y="0"/>
                  </a:lnTo>
                  <a:lnTo>
                    <a:pt x="2645997" y="4694511"/>
                  </a:lnTo>
                  <a:lnTo>
                    <a:pt x="0" y="469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024257" y="-1024257"/>
              <a:ext cx="2645997" cy="4694512"/>
            </a:xfrm>
            <a:custGeom>
              <a:avLst/>
              <a:gdLst/>
              <a:ahLst/>
              <a:cxnLst/>
              <a:rect r="r" b="b" t="t" l="l"/>
              <a:pathLst>
                <a:path h="4694512" w="2645997">
                  <a:moveTo>
                    <a:pt x="0" y="4694511"/>
                  </a:moveTo>
                  <a:lnTo>
                    <a:pt x="2645997" y="4694511"/>
                  </a:lnTo>
                  <a:lnTo>
                    <a:pt x="2645997" y="0"/>
                  </a:lnTo>
                  <a:lnTo>
                    <a:pt x="0" y="0"/>
                  </a:lnTo>
                  <a:lnTo>
                    <a:pt x="0" y="469451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2678095" y="-1010614"/>
              <a:ext cx="2645997" cy="4694512"/>
            </a:xfrm>
            <a:custGeom>
              <a:avLst/>
              <a:gdLst/>
              <a:ahLst/>
              <a:cxnLst/>
              <a:rect r="r" b="b" t="t" l="l"/>
              <a:pathLst>
                <a:path h="4694512" w="2645997">
                  <a:moveTo>
                    <a:pt x="0" y="0"/>
                  </a:moveTo>
                  <a:lnTo>
                    <a:pt x="2645998" y="0"/>
                  </a:lnTo>
                  <a:lnTo>
                    <a:pt x="2645998" y="4694512"/>
                  </a:lnTo>
                  <a:lnTo>
                    <a:pt x="0" y="469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5400000">
              <a:off x="19601625" y="-1010614"/>
              <a:ext cx="2645997" cy="4694512"/>
            </a:xfrm>
            <a:custGeom>
              <a:avLst/>
              <a:gdLst/>
              <a:ahLst/>
              <a:cxnLst/>
              <a:rect r="r" b="b" t="t" l="l"/>
              <a:pathLst>
                <a:path h="4694512" w="2645997">
                  <a:moveTo>
                    <a:pt x="0" y="4694512"/>
                  </a:moveTo>
                  <a:lnTo>
                    <a:pt x="2645998" y="4694512"/>
                  </a:lnTo>
                  <a:lnTo>
                    <a:pt x="2645998" y="0"/>
                  </a:lnTo>
                  <a:lnTo>
                    <a:pt x="0" y="0"/>
                  </a:lnTo>
                  <a:lnTo>
                    <a:pt x="0" y="469451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16485967" y="-1010614"/>
              <a:ext cx="2645997" cy="4694512"/>
            </a:xfrm>
            <a:custGeom>
              <a:avLst/>
              <a:gdLst/>
              <a:ahLst/>
              <a:cxnLst/>
              <a:rect r="r" b="b" t="t" l="l"/>
              <a:pathLst>
                <a:path h="4694512" w="2645997">
                  <a:moveTo>
                    <a:pt x="0" y="0"/>
                  </a:moveTo>
                  <a:lnTo>
                    <a:pt x="2645997" y="0"/>
                  </a:lnTo>
                  <a:lnTo>
                    <a:pt x="2645997" y="4694512"/>
                  </a:lnTo>
                  <a:lnTo>
                    <a:pt x="0" y="469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5400000">
              <a:off x="13409497" y="-1010614"/>
              <a:ext cx="2645997" cy="4694512"/>
            </a:xfrm>
            <a:custGeom>
              <a:avLst/>
              <a:gdLst/>
              <a:ahLst/>
              <a:cxnLst/>
              <a:rect r="r" b="b" t="t" l="l"/>
              <a:pathLst>
                <a:path h="4694512" w="2645997">
                  <a:moveTo>
                    <a:pt x="0" y="4694512"/>
                  </a:moveTo>
                  <a:lnTo>
                    <a:pt x="2645997" y="4694512"/>
                  </a:lnTo>
                  <a:lnTo>
                    <a:pt x="2645997" y="0"/>
                  </a:lnTo>
                  <a:lnTo>
                    <a:pt x="0" y="0"/>
                  </a:lnTo>
                  <a:lnTo>
                    <a:pt x="0" y="469451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1" id="11"/>
          <p:cNvSpPr/>
          <p:nvPr/>
        </p:nvSpPr>
        <p:spPr>
          <a:xfrm flipH="false" flipV="false" rot="0">
            <a:off x="12294242" y="2865169"/>
            <a:ext cx="3491112" cy="3491112"/>
          </a:xfrm>
          <a:custGeom>
            <a:avLst/>
            <a:gdLst/>
            <a:ahLst/>
            <a:cxnLst/>
            <a:rect r="r" b="b" t="t" l="l"/>
            <a:pathLst>
              <a:path h="3491112" w="3491112">
                <a:moveTo>
                  <a:pt x="0" y="0"/>
                </a:moveTo>
                <a:lnTo>
                  <a:pt x="3491112" y="0"/>
                </a:lnTo>
                <a:lnTo>
                  <a:pt x="3491112" y="3491112"/>
                </a:lnTo>
                <a:lnTo>
                  <a:pt x="0" y="3491112"/>
                </a:lnTo>
                <a:lnTo>
                  <a:pt x="0" y="0"/>
                </a:lnTo>
                <a:close/>
              </a:path>
            </a:pathLst>
          </a:custGeom>
          <a:blipFill>
            <a:blip r:embed="rId4"/>
            <a:stretch>
              <a:fillRect l="0" t="0" r="0" b="0"/>
            </a:stretch>
          </a:blipFill>
        </p:spPr>
      </p:sp>
      <p:grpSp>
        <p:nvGrpSpPr>
          <p:cNvPr name="Group 12" id="12"/>
          <p:cNvGrpSpPr/>
          <p:nvPr/>
        </p:nvGrpSpPr>
        <p:grpSpPr>
          <a:xfrm rot="0">
            <a:off x="2093682" y="2865169"/>
            <a:ext cx="9052190" cy="4651731"/>
            <a:chOff x="0" y="0"/>
            <a:chExt cx="12069587" cy="6202309"/>
          </a:xfrm>
        </p:grpSpPr>
        <p:grpSp>
          <p:nvGrpSpPr>
            <p:cNvPr name="Group 13" id="13"/>
            <p:cNvGrpSpPr/>
            <p:nvPr/>
          </p:nvGrpSpPr>
          <p:grpSpPr>
            <a:xfrm rot="0">
              <a:off x="0" y="0"/>
              <a:ext cx="12069587" cy="6202309"/>
              <a:chOff x="0" y="0"/>
              <a:chExt cx="2384116" cy="1225147"/>
            </a:xfrm>
          </p:grpSpPr>
          <p:sp>
            <p:nvSpPr>
              <p:cNvPr name="Freeform 14" id="14"/>
              <p:cNvSpPr/>
              <p:nvPr/>
            </p:nvSpPr>
            <p:spPr>
              <a:xfrm flipH="false" flipV="false" rot="0">
                <a:off x="0" y="0"/>
                <a:ext cx="2384116" cy="1225147"/>
              </a:xfrm>
              <a:custGeom>
                <a:avLst/>
                <a:gdLst/>
                <a:ahLst/>
                <a:cxnLst/>
                <a:rect r="r" b="b" t="t" l="l"/>
                <a:pathLst>
                  <a:path h="1225147" w="2384116">
                    <a:moveTo>
                      <a:pt x="43618" y="0"/>
                    </a:moveTo>
                    <a:lnTo>
                      <a:pt x="2340498" y="0"/>
                    </a:lnTo>
                    <a:cubicBezTo>
                      <a:pt x="2364587" y="0"/>
                      <a:pt x="2384116" y="19528"/>
                      <a:pt x="2384116" y="43618"/>
                    </a:cubicBezTo>
                    <a:lnTo>
                      <a:pt x="2384116" y="1181529"/>
                    </a:lnTo>
                    <a:cubicBezTo>
                      <a:pt x="2384116" y="1193098"/>
                      <a:pt x="2379520" y="1204192"/>
                      <a:pt x="2371341" y="1212372"/>
                    </a:cubicBezTo>
                    <a:cubicBezTo>
                      <a:pt x="2363161" y="1220552"/>
                      <a:pt x="2352066" y="1225147"/>
                      <a:pt x="2340498" y="1225147"/>
                    </a:cubicBezTo>
                    <a:lnTo>
                      <a:pt x="43618" y="1225147"/>
                    </a:lnTo>
                    <a:cubicBezTo>
                      <a:pt x="19528" y="1225147"/>
                      <a:pt x="0" y="1205619"/>
                      <a:pt x="0" y="1181529"/>
                    </a:cubicBezTo>
                    <a:lnTo>
                      <a:pt x="0" y="43618"/>
                    </a:lnTo>
                    <a:cubicBezTo>
                      <a:pt x="0" y="32050"/>
                      <a:pt x="4595" y="20955"/>
                      <a:pt x="12775" y="12775"/>
                    </a:cubicBezTo>
                    <a:cubicBezTo>
                      <a:pt x="20955" y="4595"/>
                      <a:pt x="32050" y="0"/>
                      <a:pt x="43618" y="0"/>
                    </a:cubicBezTo>
                    <a:close/>
                  </a:path>
                </a:pathLst>
              </a:custGeom>
              <a:solidFill>
                <a:srgbClr val="FFFFFF"/>
              </a:solidFill>
            </p:spPr>
          </p:sp>
          <p:sp>
            <p:nvSpPr>
              <p:cNvPr name="TextBox 15" id="15"/>
              <p:cNvSpPr txBox="true"/>
              <p:nvPr/>
            </p:nvSpPr>
            <p:spPr>
              <a:xfrm>
                <a:off x="0" y="-38100"/>
                <a:ext cx="2384116" cy="1263247"/>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624594" y="620646"/>
              <a:ext cx="10820400" cy="4875292"/>
            </a:xfrm>
            <a:prstGeom prst="rect">
              <a:avLst/>
            </a:prstGeom>
          </p:spPr>
          <p:txBody>
            <a:bodyPr anchor="t" rtlCol="false" tIns="0" lIns="0" bIns="0" rIns="0">
              <a:spAutoFit/>
            </a:bodyPr>
            <a:lstStyle/>
            <a:p>
              <a:pPr algn="just">
                <a:lnSpc>
                  <a:spcPts val="3606"/>
                </a:lnSpc>
                <a:spcBef>
                  <a:spcPct val="0"/>
                </a:spcBef>
              </a:pPr>
              <a:r>
                <a:rPr lang="en-US" sz="2575">
                  <a:solidFill>
                    <a:srgbClr val="000000"/>
                  </a:solidFill>
                  <a:latin typeface="Telegraf"/>
                  <a:ea typeface="Telegraf"/>
                  <a:cs typeface="Telegraf"/>
                  <a:sym typeface="Telegraf"/>
                </a:rPr>
                <a:t>Line merupakan aplikasi pengirim pesan instan dan panggilan suara gratis asal Jepang. Aplikasi ini menargetkan pasar anak muda yang mengedepankan simplisitas dan pengalaman yang intuitif bagi para penggunanya. Aplikasi ini memudahkan pengguna dalam mengirim pesan, gambar, video, dan audio, serta percakapan maupun konferensi video menggunakan internet secara instan.</a:t>
              </a:r>
            </a:p>
          </p:txBody>
        </p:sp>
      </p:grpSp>
      <p:sp>
        <p:nvSpPr>
          <p:cNvPr name="Freeform 17" id="17"/>
          <p:cNvSpPr/>
          <p:nvPr/>
        </p:nvSpPr>
        <p:spPr>
          <a:xfrm flipH="false" flipV="false" rot="0">
            <a:off x="442394" y="7045657"/>
            <a:ext cx="2756138" cy="2725571"/>
          </a:xfrm>
          <a:custGeom>
            <a:avLst/>
            <a:gdLst/>
            <a:ahLst/>
            <a:cxnLst/>
            <a:rect r="r" b="b" t="t" l="l"/>
            <a:pathLst>
              <a:path h="2725571" w="2756138">
                <a:moveTo>
                  <a:pt x="0" y="0"/>
                </a:moveTo>
                <a:lnTo>
                  <a:pt x="2756139" y="0"/>
                </a:lnTo>
                <a:lnTo>
                  <a:pt x="2756139" y="2725571"/>
                </a:lnTo>
                <a:lnTo>
                  <a:pt x="0" y="2725571"/>
                </a:lnTo>
                <a:lnTo>
                  <a:pt x="0" y="0"/>
                </a:lnTo>
                <a:close/>
              </a:path>
            </a:pathLst>
          </a:custGeom>
          <a:blipFill>
            <a:blip r:embed="rId5"/>
            <a:stretch>
              <a:fillRect l="0" t="0" r="0" b="0"/>
            </a:stretch>
          </a:blipFill>
        </p:spPr>
      </p:sp>
      <p:sp>
        <p:nvSpPr>
          <p:cNvPr name="TextBox 18" id="18"/>
          <p:cNvSpPr txBox="true"/>
          <p:nvPr/>
        </p:nvSpPr>
        <p:spPr>
          <a:xfrm rot="0">
            <a:off x="2093682" y="933450"/>
            <a:ext cx="7561501" cy="1428750"/>
          </a:xfrm>
          <a:prstGeom prst="rect">
            <a:avLst/>
          </a:prstGeom>
        </p:spPr>
        <p:txBody>
          <a:bodyPr anchor="t" rtlCol="false" tIns="0" lIns="0" bIns="0" rIns="0">
            <a:spAutoFit/>
          </a:bodyPr>
          <a:lstStyle/>
          <a:p>
            <a:pPr algn="l" marL="0" indent="0" lvl="0">
              <a:lnSpc>
                <a:spcPts val="10560"/>
              </a:lnSpc>
              <a:spcBef>
                <a:spcPct val="0"/>
              </a:spcBef>
            </a:pPr>
            <a:r>
              <a:rPr lang="en-US" b="true" sz="8800" spc="-351">
                <a:solidFill>
                  <a:srgbClr val="FFFFFF"/>
                </a:solidFill>
                <a:latin typeface="Telegraf Bold"/>
                <a:ea typeface="Telegraf Bold"/>
                <a:cs typeface="Telegraf Bold"/>
                <a:sym typeface="Telegraf Bold"/>
              </a:rPr>
              <a:t>Apa itu LINE?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543050"/>
            <a:ext cx="19083482" cy="3381664"/>
            <a:chOff x="0" y="0"/>
            <a:chExt cx="5026102" cy="890644"/>
          </a:xfrm>
        </p:grpSpPr>
        <p:sp>
          <p:nvSpPr>
            <p:cNvPr name="Freeform 7" id="7"/>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8" id="8"/>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773236" y="1966513"/>
            <a:ext cx="7884758" cy="7241233"/>
            <a:chOff x="0" y="0"/>
            <a:chExt cx="10513010" cy="9654977"/>
          </a:xfrm>
        </p:grpSpPr>
        <p:sp>
          <p:nvSpPr>
            <p:cNvPr name="Freeform 10" id="10"/>
            <p:cNvSpPr/>
            <p:nvPr/>
          </p:nvSpPr>
          <p:spPr>
            <a:xfrm flipH="false" flipV="false" rot="0">
              <a:off x="0" y="0"/>
              <a:ext cx="4755076" cy="9654977"/>
            </a:xfrm>
            <a:custGeom>
              <a:avLst/>
              <a:gdLst/>
              <a:ahLst/>
              <a:cxnLst/>
              <a:rect r="r" b="b" t="t" l="l"/>
              <a:pathLst>
                <a:path h="9654977" w="4755076">
                  <a:moveTo>
                    <a:pt x="0" y="0"/>
                  </a:moveTo>
                  <a:lnTo>
                    <a:pt x="4755076" y="0"/>
                  </a:lnTo>
                  <a:lnTo>
                    <a:pt x="4755076" y="9654977"/>
                  </a:lnTo>
                  <a:lnTo>
                    <a:pt x="0" y="9654977"/>
                  </a:lnTo>
                  <a:lnTo>
                    <a:pt x="0" y="0"/>
                  </a:lnTo>
                  <a:close/>
                </a:path>
              </a:pathLst>
            </a:custGeom>
            <a:blipFill>
              <a:blip r:embed="rId4"/>
              <a:stretch>
                <a:fillRect l="0" t="0" r="0" b="0"/>
              </a:stretch>
            </a:blipFill>
          </p:spPr>
        </p:sp>
        <p:sp>
          <p:nvSpPr>
            <p:cNvPr name="Freeform 11" id="11"/>
            <p:cNvSpPr/>
            <p:nvPr/>
          </p:nvSpPr>
          <p:spPr>
            <a:xfrm flipH="false" flipV="false" rot="0">
              <a:off x="5782071" y="0"/>
              <a:ext cx="4730939" cy="9654977"/>
            </a:xfrm>
            <a:custGeom>
              <a:avLst/>
              <a:gdLst/>
              <a:ahLst/>
              <a:cxnLst/>
              <a:rect r="r" b="b" t="t" l="l"/>
              <a:pathLst>
                <a:path h="9654977" w="4730939">
                  <a:moveTo>
                    <a:pt x="0" y="0"/>
                  </a:moveTo>
                  <a:lnTo>
                    <a:pt x="4730939" y="0"/>
                  </a:lnTo>
                  <a:lnTo>
                    <a:pt x="4730939" y="9654977"/>
                  </a:lnTo>
                  <a:lnTo>
                    <a:pt x="0" y="9654977"/>
                  </a:lnTo>
                  <a:lnTo>
                    <a:pt x="0" y="0"/>
                  </a:lnTo>
                  <a:close/>
                </a:path>
              </a:pathLst>
            </a:custGeom>
            <a:blipFill>
              <a:blip r:embed="rId5"/>
              <a:stretch>
                <a:fillRect l="0" t="0" r="0" b="0"/>
              </a:stretch>
            </a:blipFill>
          </p:spPr>
        </p:sp>
      </p:grpSp>
      <p:grpSp>
        <p:nvGrpSpPr>
          <p:cNvPr name="Group 12" id="12"/>
          <p:cNvGrpSpPr/>
          <p:nvPr/>
        </p:nvGrpSpPr>
        <p:grpSpPr>
          <a:xfrm rot="0">
            <a:off x="5649341" y="9366189"/>
            <a:ext cx="3966617" cy="740593"/>
            <a:chOff x="0" y="0"/>
            <a:chExt cx="5880277" cy="1097885"/>
          </a:xfrm>
        </p:grpSpPr>
        <p:sp>
          <p:nvSpPr>
            <p:cNvPr name="Freeform 13" id="13"/>
            <p:cNvSpPr/>
            <p:nvPr/>
          </p:nvSpPr>
          <p:spPr>
            <a:xfrm flipH="false" flipV="false" rot="0">
              <a:off x="0" y="0"/>
              <a:ext cx="5880277" cy="1097885"/>
            </a:xfrm>
            <a:custGeom>
              <a:avLst/>
              <a:gdLst/>
              <a:ahLst/>
              <a:cxnLst/>
              <a:rect r="r" b="b" t="t" l="l"/>
              <a:pathLst>
                <a:path h="1097885" w="5880277">
                  <a:moveTo>
                    <a:pt x="39035" y="0"/>
                  </a:moveTo>
                  <a:lnTo>
                    <a:pt x="5841242" y="0"/>
                  </a:lnTo>
                  <a:cubicBezTo>
                    <a:pt x="5862800" y="0"/>
                    <a:pt x="5880277" y="17477"/>
                    <a:pt x="5880277" y="39035"/>
                  </a:cubicBezTo>
                  <a:lnTo>
                    <a:pt x="5880277" y="1058850"/>
                  </a:lnTo>
                  <a:cubicBezTo>
                    <a:pt x="5880277" y="1080408"/>
                    <a:pt x="5862800" y="1097885"/>
                    <a:pt x="5841242" y="1097885"/>
                  </a:cubicBezTo>
                  <a:lnTo>
                    <a:pt x="39035" y="1097885"/>
                  </a:lnTo>
                  <a:cubicBezTo>
                    <a:pt x="17477" y="1097885"/>
                    <a:pt x="0" y="1080408"/>
                    <a:pt x="0" y="1058850"/>
                  </a:cubicBezTo>
                  <a:lnTo>
                    <a:pt x="0" y="39035"/>
                  </a:lnTo>
                  <a:cubicBezTo>
                    <a:pt x="0" y="17477"/>
                    <a:pt x="17477" y="0"/>
                    <a:pt x="39035" y="0"/>
                  </a:cubicBezTo>
                  <a:close/>
                </a:path>
              </a:pathLst>
            </a:custGeom>
            <a:solidFill>
              <a:srgbClr val="FFFFFF"/>
            </a:solidFill>
            <a:ln w="9525" cap="sq">
              <a:solidFill>
                <a:srgbClr val="000000"/>
              </a:solidFill>
              <a:prstDash val="solid"/>
              <a:miter/>
            </a:ln>
          </p:spPr>
        </p:sp>
        <p:sp>
          <p:nvSpPr>
            <p:cNvPr name="TextBox 14" id="14"/>
            <p:cNvSpPr txBox="true"/>
            <p:nvPr/>
          </p:nvSpPr>
          <p:spPr>
            <a:xfrm>
              <a:off x="0" y="-47625"/>
              <a:ext cx="5880277" cy="1145510"/>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Status Pesan terkirim dan diterima</a:t>
              </a:r>
            </a:p>
          </p:txBody>
        </p:sp>
      </p:grpSp>
      <p:grpSp>
        <p:nvGrpSpPr>
          <p:cNvPr name="Group 15" id="15"/>
          <p:cNvGrpSpPr/>
          <p:nvPr/>
        </p:nvGrpSpPr>
        <p:grpSpPr>
          <a:xfrm rot="0">
            <a:off x="9791335" y="9218552"/>
            <a:ext cx="4314334" cy="1035868"/>
            <a:chOff x="0" y="0"/>
            <a:chExt cx="6395747" cy="1535613"/>
          </a:xfrm>
        </p:grpSpPr>
        <p:sp>
          <p:nvSpPr>
            <p:cNvPr name="Freeform 16" id="16"/>
            <p:cNvSpPr/>
            <p:nvPr/>
          </p:nvSpPr>
          <p:spPr>
            <a:xfrm flipH="false" flipV="false" rot="0">
              <a:off x="0" y="0"/>
              <a:ext cx="6395747" cy="1535613"/>
            </a:xfrm>
            <a:custGeom>
              <a:avLst/>
              <a:gdLst/>
              <a:ahLst/>
              <a:cxnLst/>
              <a:rect r="r" b="b" t="t" l="l"/>
              <a:pathLst>
                <a:path h="1535613" w="6395747">
                  <a:moveTo>
                    <a:pt x="35889" y="0"/>
                  </a:moveTo>
                  <a:lnTo>
                    <a:pt x="6359858" y="0"/>
                  </a:lnTo>
                  <a:cubicBezTo>
                    <a:pt x="6369376" y="0"/>
                    <a:pt x="6378504" y="3781"/>
                    <a:pt x="6385235" y="10512"/>
                  </a:cubicBezTo>
                  <a:cubicBezTo>
                    <a:pt x="6391966" y="17242"/>
                    <a:pt x="6395747" y="26371"/>
                    <a:pt x="6395747" y="35889"/>
                  </a:cubicBezTo>
                  <a:lnTo>
                    <a:pt x="6395747" y="1499724"/>
                  </a:lnTo>
                  <a:cubicBezTo>
                    <a:pt x="6395747" y="1509242"/>
                    <a:pt x="6391966" y="1518371"/>
                    <a:pt x="6385235" y="1525101"/>
                  </a:cubicBezTo>
                  <a:cubicBezTo>
                    <a:pt x="6378504" y="1531832"/>
                    <a:pt x="6369376" y="1535613"/>
                    <a:pt x="6359858" y="1535613"/>
                  </a:cubicBezTo>
                  <a:lnTo>
                    <a:pt x="35889" y="1535613"/>
                  </a:lnTo>
                  <a:cubicBezTo>
                    <a:pt x="26371" y="1535613"/>
                    <a:pt x="17242" y="1531832"/>
                    <a:pt x="10512" y="1525101"/>
                  </a:cubicBezTo>
                  <a:cubicBezTo>
                    <a:pt x="3781" y="1518371"/>
                    <a:pt x="0" y="1509242"/>
                    <a:pt x="0" y="1499724"/>
                  </a:cubicBezTo>
                  <a:lnTo>
                    <a:pt x="0" y="35889"/>
                  </a:lnTo>
                  <a:cubicBezTo>
                    <a:pt x="0" y="26371"/>
                    <a:pt x="3781" y="17242"/>
                    <a:pt x="10512" y="10512"/>
                  </a:cubicBezTo>
                  <a:cubicBezTo>
                    <a:pt x="17242" y="3781"/>
                    <a:pt x="26371" y="0"/>
                    <a:pt x="35889" y="0"/>
                  </a:cubicBezTo>
                  <a:close/>
                </a:path>
              </a:pathLst>
            </a:custGeom>
            <a:solidFill>
              <a:srgbClr val="FFFFFF"/>
            </a:solidFill>
            <a:ln w="9525" cap="sq">
              <a:solidFill>
                <a:srgbClr val="000000"/>
              </a:solidFill>
              <a:prstDash val="solid"/>
              <a:miter/>
            </a:ln>
          </p:spPr>
        </p:sp>
        <p:sp>
          <p:nvSpPr>
            <p:cNvPr name="TextBox 17" id="17"/>
            <p:cNvSpPr txBox="true"/>
            <p:nvPr/>
          </p:nvSpPr>
          <p:spPr>
            <a:xfrm>
              <a:off x="0" y="-47625"/>
              <a:ext cx="6395747" cy="1583238"/>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Add File, Notes, dan Album yang disatukan</a:t>
              </a:r>
            </a:p>
          </p:txBody>
        </p:sp>
      </p:grpSp>
      <p:sp>
        <p:nvSpPr>
          <p:cNvPr name="Freeform 18" id="18"/>
          <p:cNvSpPr/>
          <p:nvPr/>
        </p:nvSpPr>
        <p:spPr>
          <a:xfrm flipH="false" flipV="false" rot="0">
            <a:off x="1328858" y="1966513"/>
            <a:ext cx="3590999" cy="7110890"/>
          </a:xfrm>
          <a:custGeom>
            <a:avLst/>
            <a:gdLst/>
            <a:ahLst/>
            <a:cxnLst/>
            <a:rect r="r" b="b" t="t" l="l"/>
            <a:pathLst>
              <a:path h="7110890" w="3590999">
                <a:moveTo>
                  <a:pt x="0" y="0"/>
                </a:moveTo>
                <a:lnTo>
                  <a:pt x="3590999" y="0"/>
                </a:lnTo>
                <a:lnTo>
                  <a:pt x="3590999" y="7110890"/>
                </a:lnTo>
                <a:lnTo>
                  <a:pt x="0" y="7110890"/>
                </a:lnTo>
                <a:lnTo>
                  <a:pt x="0" y="0"/>
                </a:lnTo>
                <a:close/>
              </a:path>
            </a:pathLst>
          </a:custGeom>
          <a:blipFill>
            <a:blip r:embed="rId6"/>
            <a:stretch>
              <a:fillRect l="0" t="0" r="0" b="0"/>
            </a:stretch>
          </a:blipFill>
        </p:spPr>
      </p:sp>
      <p:grpSp>
        <p:nvGrpSpPr>
          <p:cNvPr name="Group 19" id="19"/>
          <p:cNvGrpSpPr/>
          <p:nvPr/>
        </p:nvGrpSpPr>
        <p:grpSpPr>
          <a:xfrm rot="0">
            <a:off x="1176658" y="9366189"/>
            <a:ext cx="3743199" cy="740936"/>
            <a:chOff x="0" y="0"/>
            <a:chExt cx="5292611" cy="1047630"/>
          </a:xfrm>
        </p:grpSpPr>
        <p:sp>
          <p:nvSpPr>
            <p:cNvPr name="Freeform 20" id="20"/>
            <p:cNvSpPr/>
            <p:nvPr/>
          </p:nvSpPr>
          <p:spPr>
            <a:xfrm flipH="false" flipV="false" rot="0">
              <a:off x="0" y="0"/>
              <a:ext cx="5292611" cy="1047630"/>
            </a:xfrm>
            <a:custGeom>
              <a:avLst/>
              <a:gdLst/>
              <a:ahLst/>
              <a:cxnLst/>
              <a:rect r="r" b="b" t="t" l="l"/>
              <a:pathLst>
                <a:path h="1047630" w="5292611">
                  <a:moveTo>
                    <a:pt x="41365" y="0"/>
                  </a:moveTo>
                  <a:lnTo>
                    <a:pt x="5251245" y="0"/>
                  </a:lnTo>
                  <a:cubicBezTo>
                    <a:pt x="5274091" y="0"/>
                    <a:pt x="5292611" y="18520"/>
                    <a:pt x="5292611" y="41365"/>
                  </a:cubicBezTo>
                  <a:lnTo>
                    <a:pt x="5292611" y="1006264"/>
                  </a:lnTo>
                  <a:cubicBezTo>
                    <a:pt x="5292611" y="1017235"/>
                    <a:pt x="5288252" y="1027757"/>
                    <a:pt x="5280495" y="1035514"/>
                  </a:cubicBezTo>
                  <a:cubicBezTo>
                    <a:pt x="5272737" y="1043272"/>
                    <a:pt x="5262216" y="1047630"/>
                    <a:pt x="5251245" y="1047630"/>
                  </a:cubicBezTo>
                  <a:lnTo>
                    <a:pt x="41365" y="1047630"/>
                  </a:lnTo>
                  <a:cubicBezTo>
                    <a:pt x="30395" y="1047630"/>
                    <a:pt x="19873" y="1043272"/>
                    <a:pt x="12116" y="1035514"/>
                  </a:cubicBezTo>
                  <a:cubicBezTo>
                    <a:pt x="4358" y="1027757"/>
                    <a:pt x="0" y="1017235"/>
                    <a:pt x="0" y="1006264"/>
                  </a:cubicBezTo>
                  <a:lnTo>
                    <a:pt x="0" y="41365"/>
                  </a:lnTo>
                  <a:cubicBezTo>
                    <a:pt x="0" y="30395"/>
                    <a:pt x="4358" y="19873"/>
                    <a:pt x="12116" y="12116"/>
                  </a:cubicBezTo>
                  <a:cubicBezTo>
                    <a:pt x="19873" y="4358"/>
                    <a:pt x="30395" y="0"/>
                    <a:pt x="41365" y="0"/>
                  </a:cubicBezTo>
                  <a:close/>
                </a:path>
              </a:pathLst>
            </a:custGeom>
            <a:solidFill>
              <a:srgbClr val="FFFFFF"/>
            </a:solidFill>
            <a:ln w="9525" cap="sq">
              <a:solidFill>
                <a:srgbClr val="000000"/>
              </a:solidFill>
              <a:prstDash val="solid"/>
              <a:miter/>
            </a:ln>
          </p:spPr>
        </p:sp>
        <p:sp>
          <p:nvSpPr>
            <p:cNvPr name="TextBox 21" id="21"/>
            <p:cNvSpPr txBox="true"/>
            <p:nvPr/>
          </p:nvSpPr>
          <p:spPr>
            <a:xfrm>
              <a:off x="0" y="-47625"/>
              <a:ext cx="5292611" cy="1095255"/>
            </a:xfrm>
            <a:prstGeom prst="rect">
              <a:avLst/>
            </a:prstGeom>
          </p:spPr>
          <p:txBody>
            <a:bodyPr anchor="ctr" rtlCol="false" tIns="254000" lIns="254000" bIns="254000" rIns="254000"/>
            <a:lstStyle/>
            <a:p>
              <a:pPr algn="ctr">
                <a:lnSpc>
                  <a:spcPts val="2100"/>
                </a:lnSpc>
              </a:pPr>
              <a:r>
                <a:rPr lang="en-US" sz="1500">
                  <a:solidFill>
                    <a:srgbClr val="100F0D"/>
                  </a:solidFill>
                  <a:latin typeface="Arimo"/>
                  <a:ea typeface="Arimo"/>
                  <a:cs typeface="Arimo"/>
                  <a:sym typeface="Arimo"/>
                </a:rPr>
                <a:t>Status Dibaca dan Sedang Mengetik </a:t>
              </a:r>
            </a:p>
          </p:txBody>
        </p:sp>
      </p:grpSp>
      <p:sp>
        <p:nvSpPr>
          <p:cNvPr name="Freeform 22" id="22"/>
          <p:cNvSpPr/>
          <p:nvPr/>
        </p:nvSpPr>
        <p:spPr>
          <a:xfrm flipH="false" flipV="false" rot="0">
            <a:off x="14105668" y="1902563"/>
            <a:ext cx="3647261" cy="7238789"/>
          </a:xfrm>
          <a:custGeom>
            <a:avLst/>
            <a:gdLst/>
            <a:ahLst/>
            <a:cxnLst/>
            <a:rect r="r" b="b" t="t" l="l"/>
            <a:pathLst>
              <a:path h="7238789" w="3647261">
                <a:moveTo>
                  <a:pt x="0" y="0"/>
                </a:moveTo>
                <a:lnTo>
                  <a:pt x="3647262" y="0"/>
                </a:lnTo>
                <a:lnTo>
                  <a:pt x="3647262" y="7238789"/>
                </a:lnTo>
                <a:lnTo>
                  <a:pt x="0" y="7238789"/>
                </a:lnTo>
                <a:lnTo>
                  <a:pt x="0" y="0"/>
                </a:lnTo>
                <a:close/>
              </a:path>
            </a:pathLst>
          </a:custGeom>
          <a:blipFill>
            <a:blip r:embed="rId7"/>
            <a:stretch>
              <a:fillRect l="-4942" t="0" r="0" b="0"/>
            </a:stretch>
          </a:blipFill>
        </p:spPr>
      </p:sp>
      <p:sp>
        <p:nvSpPr>
          <p:cNvPr name="TextBox 23" id="23"/>
          <p:cNvSpPr txBox="true"/>
          <p:nvPr/>
        </p:nvSpPr>
        <p:spPr>
          <a:xfrm rot="0">
            <a:off x="5363249" y="266700"/>
            <a:ext cx="7561501"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Mockup</a:t>
            </a:r>
          </a:p>
        </p:txBody>
      </p:sp>
      <p:grpSp>
        <p:nvGrpSpPr>
          <p:cNvPr name="Group 24" id="24"/>
          <p:cNvGrpSpPr/>
          <p:nvPr/>
        </p:nvGrpSpPr>
        <p:grpSpPr>
          <a:xfrm rot="0">
            <a:off x="14228546" y="9366189"/>
            <a:ext cx="3966617" cy="740593"/>
            <a:chOff x="0" y="0"/>
            <a:chExt cx="5880277" cy="1097885"/>
          </a:xfrm>
        </p:grpSpPr>
        <p:sp>
          <p:nvSpPr>
            <p:cNvPr name="Freeform 25" id="25"/>
            <p:cNvSpPr/>
            <p:nvPr/>
          </p:nvSpPr>
          <p:spPr>
            <a:xfrm flipH="false" flipV="false" rot="0">
              <a:off x="0" y="0"/>
              <a:ext cx="5880277" cy="1097885"/>
            </a:xfrm>
            <a:custGeom>
              <a:avLst/>
              <a:gdLst/>
              <a:ahLst/>
              <a:cxnLst/>
              <a:rect r="r" b="b" t="t" l="l"/>
              <a:pathLst>
                <a:path h="1097885" w="5880277">
                  <a:moveTo>
                    <a:pt x="39035" y="0"/>
                  </a:moveTo>
                  <a:lnTo>
                    <a:pt x="5841242" y="0"/>
                  </a:lnTo>
                  <a:cubicBezTo>
                    <a:pt x="5862800" y="0"/>
                    <a:pt x="5880277" y="17477"/>
                    <a:pt x="5880277" y="39035"/>
                  </a:cubicBezTo>
                  <a:lnTo>
                    <a:pt x="5880277" y="1058850"/>
                  </a:lnTo>
                  <a:cubicBezTo>
                    <a:pt x="5880277" y="1080408"/>
                    <a:pt x="5862800" y="1097885"/>
                    <a:pt x="5841242" y="1097885"/>
                  </a:cubicBezTo>
                  <a:lnTo>
                    <a:pt x="39035" y="1097885"/>
                  </a:lnTo>
                  <a:cubicBezTo>
                    <a:pt x="17477" y="1097885"/>
                    <a:pt x="0" y="1080408"/>
                    <a:pt x="0" y="1058850"/>
                  </a:cubicBezTo>
                  <a:lnTo>
                    <a:pt x="0" y="39035"/>
                  </a:lnTo>
                  <a:cubicBezTo>
                    <a:pt x="0" y="17477"/>
                    <a:pt x="17477" y="0"/>
                    <a:pt x="39035" y="0"/>
                  </a:cubicBezTo>
                  <a:close/>
                </a:path>
              </a:pathLst>
            </a:custGeom>
            <a:solidFill>
              <a:srgbClr val="FFFFFF"/>
            </a:solidFill>
            <a:ln w="9525" cap="sq">
              <a:solidFill>
                <a:srgbClr val="000000"/>
              </a:solidFill>
              <a:prstDash val="solid"/>
              <a:miter/>
            </a:ln>
          </p:spPr>
        </p:sp>
        <p:sp>
          <p:nvSpPr>
            <p:cNvPr name="TextBox 26" id="26"/>
            <p:cNvSpPr txBox="true"/>
            <p:nvPr/>
          </p:nvSpPr>
          <p:spPr>
            <a:xfrm>
              <a:off x="0" y="-47625"/>
              <a:ext cx="5880277" cy="1145510"/>
            </a:xfrm>
            <a:prstGeom prst="rect">
              <a:avLst/>
            </a:prstGeom>
          </p:spPr>
          <p:txBody>
            <a:bodyPr anchor="ctr" rtlCol="false" tIns="254000" lIns="254000" bIns="254000" rIns="254000"/>
            <a:lstStyle/>
            <a:p>
              <a:pPr algn="ctr">
                <a:lnSpc>
                  <a:spcPts val="2380"/>
                </a:lnSpc>
              </a:pPr>
              <a:r>
                <a:rPr lang="en-US" sz="1700">
                  <a:solidFill>
                    <a:srgbClr val="100F0D"/>
                  </a:solidFill>
                  <a:latin typeface="Arimo"/>
                  <a:ea typeface="Arimo"/>
                  <a:cs typeface="Arimo"/>
                  <a:sym typeface="Arimo"/>
                </a:rPr>
                <a:t>Pesan dihapus untuk semua orang</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543050"/>
            <a:ext cx="19083482" cy="3381664"/>
            <a:chOff x="0" y="0"/>
            <a:chExt cx="5026102" cy="890644"/>
          </a:xfrm>
        </p:grpSpPr>
        <p:sp>
          <p:nvSpPr>
            <p:cNvPr name="Freeform 7" id="7"/>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8" id="8"/>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6985" t="9841" r="37120" b="0"/>
          <a:stretch>
            <a:fillRect/>
          </a:stretch>
        </p:blipFill>
        <p:spPr>
          <a:xfrm flipH="false" flipV="false" rot="0">
            <a:off x="7080389" y="1838614"/>
            <a:ext cx="4127223" cy="8083346"/>
          </a:xfrm>
          <a:prstGeom prst="rect">
            <a:avLst/>
          </a:prstGeom>
        </p:spPr>
      </p:pic>
      <p:sp>
        <p:nvSpPr>
          <p:cNvPr name="TextBox 10" id="10"/>
          <p:cNvSpPr txBox="true"/>
          <p:nvPr/>
        </p:nvSpPr>
        <p:spPr>
          <a:xfrm rot="0">
            <a:off x="2806354" y="266700"/>
            <a:ext cx="13170815"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Prototipe Status Chat</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543050"/>
            <a:ext cx="19083482" cy="3381664"/>
            <a:chOff x="0" y="0"/>
            <a:chExt cx="5026102" cy="890644"/>
          </a:xfrm>
        </p:grpSpPr>
        <p:sp>
          <p:nvSpPr>
            <p:cNvPr name="Freeform 7" id="7"/>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8" id="8"/>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6803" t="9841" r="36443" b="0"/>
          <a:stretch>
            <a:fillRect/>
          </a:stretch>
        </p:blipFill>
        <p:spPr>
          <a:xfrm flipH="false" flipV="false" rot="0">
            <a:off x="6684920" y="2010468"/>
            <a:ext cx="4366166" cy="8276532"/>
          </a:xfrm>
          <a:prstGeom prst="rect">
            <a:avLst/>
          </a:prstGeom>
        </p:spPr>
      </p:pic>
      <p:sp>
        <p:nvSpPr>
          <p:cNvPr name="TextBox 10" id="10"/>
          <p:cNvSpPr txBox="true"/>
          <p:nvPr/>
        </p:nvSpPr>
        <p:spPr>
          <a:xfrm rot="0">
            <a:off x="2651098" y="266700"/>
            <a:ext cx="12711623"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Prototipe Hapus Pesan</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211854"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53"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3249" y="1695450"/>
            <a:ext cx="5424302" cy="9623762"/>
          </a:xfrm>
          <a:custGeom>
            <a:avLst/>
            <a:gdLst/>
            <a:ahLst/>
            <a:cxnLst/>
            <a:rect r="r" b="b" t="t" l="l"/>
            <a:pathLst>
              <a:path h="9623762" w="5424302">
                <a:moveTo>
                  <a:pt x="0" y="0"/>
                </a:moveTo>
                <a:lnTo>
                  <a:pt x="5424303" y="0"/>
                </a:lnTo>
                <a:lnTo>
                  <a:pt x="5424303"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87552" y="1695450"/>
            <a:ext cx="5424302" cy="9623762"/>
          </a:xfrm>
          <a:custGeom>
            <a:avLst/>
            <a:gdLst/>
            <a:ahLst/>
            <a:cxnLst/>
            <a:rect r="r" b="b" t="t" l="l"/>
            <a:pathLst>
              <a:path h="9623762" w="5424302">
                <a:moveTo>
                  <a:pt x="0" y="0"/>
                </a:moveTo>
                <a:lnTo>
                  <a:pt x="5424302" y="0"/>
                </a:lnTo>
                <a:lnTo>
                  <a:pt x="5424302" y="9623762"/>
                </a:lnTo>
                <a:lnTo>
                  <a:pt x="0" y="962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543050"/>
            <a:ext cx="19083482" cy="3381664"/>
            <a:chOff x="0" y="0"/>
            <a:chExt cx="5026102" cy="890644"/>
          </a:xfrm>
        </p:grpSpPr>
        <p:sp>
          <p:nvSpPr>
            <p:cNvPr name="Freeform 7" id="7"/>
            <p:cNvSpPr/>
            <p:nvPr/>
          </p:nvSpPr>
          <p:spPr>
            <a:xfrm flipH="false" flipV="false" rot="0">
              <a:off x="0" y="0"/>
              <a:ext cx="5026102" cy="890644"/>
            </a:xfrm>
            <a:custGeom>
              <a:avLst/>
              <a:gdLst/>
              <a:ahLst/>
              <a:cxnLst/>
              <a:rect r="r" b="b" t="t" l="l"/>
              <a:pathLst>
                <a:path h="890644" w="5026102">
                  <a:moveTo>
                    <a:pt x="0" y="0"/>
                  </a:moveTo>
                  <a:lnTo>
                    <a:pt x="5026102" y="0"/>
                  </a:lnTo>
                  <a:lnTo>
                    <a:pt x="5026102" y="890644"/>
                  </a:lnTo>
                  <a:lnTo>
                    <a:pt x="0" y="890644"/>
                  </a:lnTo>
                  <a:close/>
                </a:path>
              </a:pathLst>
            </a:custGeom>
            <a:solidFill>
              <a:srgbClr val="FFFFFF"/>
            </a:solidFill>
          </p:spPr>
        </p:sp>
        <p:sp>
          <p:nvSpPr>
            <p:cNvPr name="TextBox 8" id="8"/>
            <p:cNvSpPr txBox="true"/>
            <p:nvPr/>
          </p:nvSpPr>
          <p:spPr>
            <a:xfrm>
              <a:off x="0" y="-66675"/>
              <a:ext cx="5026102" cy="957319"/>
            </a:xfrm>
            <a:prstGeom prst="rect">
              <a:avLst/>
            </a:prstGeom>
          </p:spPr>
          <p:txBody>
            <a:bodyPr anchor="ctr" rtlCol="false" tIns="50800" lIns="50800" bIns="50800" rIns="50800"/>
            <a:lstStyle/>
            <a:p>
              <a:pPr algn="ctr">
                <a:lnSpc>
                  <a:spcPts val="2520"/>
                </a:lnSpc>
              </a:pPr>
            </a:p>
          </p:txBody>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6443" t="9841" r="36037" b="0"/>
          <a:stretch>
            <a:fillRect/>
          </a:stretch>
        </p:blipFill>
        <p:spPr>
          <a:xfrm flipH="false" flipV="false" rot="0">
            <a:off x="6761332" y="1957539"/>
            <a:ext cx="4379191" cy="8070156"/>
          </a:xfrm>
          <a:prstGeom prst="rect">
            <a:avLst/>
          </a:prstGeom>
        </p:spPr>
      </p:pic>
      <p:sp>
        <p:nvSpPr>
          <p:cNvPr name="TextBox 10" id="10"/>
          <p:cNvSpPr txBox="true"/>
          <p:nvPr/>
        </p:nvSpPr>
        <p:spPr>
          <a:xfrm rot="0">
            <a:off x="3837040" y="266700"/>
            <a:ext cx="10732845" cy="1428750"/>
          </a:xfrm>
          <a:prstGeom prst="rect">
            <a:avLst/>
          </a:prstGeom>
        </p:spPr>
        <p:txBody>
          <a:bodyPr anchor="t" rtlCol="false" tIns="0" lIns="0" bIns="0" rIns="0">
            <a:spAutoFit/>
          </a:bodyPr>
          <a:lstStyle/>
          <a:p>
            <a:pPr algn="ctr" marL="0" indent="0" lvl="0">
              <a:lnSpc>
                <a:spcPts val="10560"/>
              </a:lnSpc>
              <a:spcBef>
                <a:spcPct val="0"/>
              </a:spcBef>
            </a:pPr>
            <a:r>
              <a:rPr lang="en-US" sz="8800" spc="-351">
                <a:solidFill>
                  <a:srgbClr val="6900FF"/>
                </a:solidFill>
                <a:latin typeface="Telegraf"/>
                <a:ea typeface="Telegraf"/>
                <a:cs typeface="Telegraf"/>
                <a:sym typeface="Telegraf"/>
              </a:rPr>
              <a:t>Prototipe Edit Pesan</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61600"/>
            <a:ext cx="6601471" cy="3590235"/>
          </a:xfrm>
          <a:custGeom>
            <a:avLst/>
            <a:gdLst/>
            <a:ahLst/>
            <a:cxnLst/>
            <a:rect r="r" b="b" t="t" l="l"/>
            <a:pathLst>
              <a:path h="3590235" w="6601471">
                <a:moveTo>
                  <a:pt x="0" y="0"/>
                </a:moveTo>
                <a:lnTo>
                  <a:pt x="6601471" y="0"/>
                </a:lnTo>
                <a:lnTo>
                  <a:pt x="6601471" y="3590235"/>
                </a:lnTo>
                <a:lnTo>
                  <a:pt x="0" y="3590235"/>
                </a:lnTo>
                <a:lnTo>
                  <a:pt x="0" y="0"/>
                </a:lnTo>
                <a:close/>
              </a:path>
            </a:pathLst>
          </a:custGeom>
          <a:blipFill>
            <a:blip r:embed="rId2"/>
            <a:stretch>
              <a:fillRect l="0" t="-155685" r="0" b="-152921"/>
            </a:stretch>
          </a:blipFill>
        </p:spPr>
      </p:sp>
      <p:sp>
        <p:nvSpPr>
          <p:cNvPr name="Freeform 3" id="3"/>
          <p:cNvSpPr/>
          <p:nvPr/>
        </p:nvSpPr>
        <p:spPr>
          <a:xfrm flipH="false" flipV="false" rot="0">
            <a:off x="1028700" y="6268303"/>
            <a:ext cx="6601471" cy="3705076"/>
          </a:xfrm>
          <a:custGeom>
            <a:avLst/>
            <a:gdLst/>
            <a:ahLst/>
            <a:cxnLst/>
            <a:rect r="r" b="b" t="t" l="l"/>
            <a:pathLst>
              <a:path h="3705076" w="6601471">
                <a:moveTo>
                  <a:pt x="0" y="0"/>
                </a:moveTo>
                <a:lnTo>
                  <a:pt x="6601471" y="0"/>
                </a:lnTo>
                <a:lnTo>
                  <a:pt x="6601471" y="3705076"/>
                </a:lnTo>
                <a:lnTo>
                  <a:pt x="0" y="3705076"/>
                </a:lnTo>
                <a:lnTo>
                  <a:pt x="0" y="0"/>
                </a:lnTo>
                <a:close/>
              </a:path>
            </a:pathLst>
          </a:custGeom>
          <a:blipFill>
            <a:blip r:embed="rId3"/>
            <a:stretch>
              <a:fillRect l="0" t="0" r="0" b="0"/>
            </a:stretch>
          </a:blipFill>
        </p:spPr>
      </p:sp>
      <p:sp>
        <p:nvSpPr>
          <p:cNvPr name="Freeform 4" id="4"/>
          <p:cNvSpPr/>
          <p:nvPr/>
        </p:nvSpPr>
        <p:spPr>
          <a:xfrm flipH="false" flipV="false" rot="0">
            <a:off x="7935617" y="2461600"/>
            <a:ext cx="5672221" cy="3590235"/>
          </a:xfrm>
          <a:custGeom>
            <a:avLst/>
            <a:gdLst/>
            <a:ahLst/>
            <a:cxnLst/>
            <a:rect r="r" b="b" t="t" l="l"/>
            <a:pathLst>
              <a:path h="3590235" w="5672221">
                <a:moveTo>
                  <a:pt x="0" y="0"/>
                </a:moveTo>
                <a:lnTo>
                  <a:pt x="5672221" y="0"/>
                </a:lnTo>
                <a:lnTo>
                  <a:pt x="5672221" y="3590235"/>
                </a:lnTo>
                <a:lnTo>
                  <a:pt x="0" y="3590235"/>
                </a:lnTo>
                <a:lnTo>
                  <a:pt x="0" y="0"/>
                </a:lnTo>
                <a:close/>
              </a:path>
            </a:pathLst>
          </a:custGeom>
          <a:blipFill>
            <a:blip r:embed="rId4"/>
            <a:stretch>
              <a:fillRect l="-6434" t="-559" r="0" b="-25556"/>
            </a:stretch>
          </a:blipFill>
        </p:spPr>
      </p:sp>
      <p:sp>
        <p:nvSpPr>
          <p:cNvPr name="Freeform 5" id="5"/>
          <p:cNvSpPr/>
          <p:nvPr/>
        </p:nvSpPr>
        <p:spPr>
          <a:xfrm flipH="false" flipV="false" rot="0">
            <a:off x="7935617" y="6268303"/>
            <a:ext cx="5759429" cy="3705076"/>
          </a:xfrm>
          <a:custGeom>
            <a:avLst/>
            <a:gdLst/>
            <a:ahLst/>
            <a:cxnLst/>
            <a:rect r="r" b="b" t="t" l="l"/>
            <a:pathLst>
              <a:path h="3705076" w="5759429">
                <a:moveTo>
                  <a:pt x="0" y="0"/>
                </a:moveTo>
                <a:lnTo>
                  <a:pt x="5759430" y="0"/>
                </a:lnTo>
                <a:lnTo>
                  <a:pt x="5759430" y="3705076"/>
                </a:lnTo>
                <a:lnTo>
                  <a:pt x="0" y="3705076"/>
                </a:lnTo>
                <a:lnTo>
                  <a:pt x="0" y="0"/>
                </a:lnTo>
                <a:close/>
              </a:path>
            </a:pathLst>
          </a:custGeom>
          <a:blipFill>
            <a:blip r:embed="rId5"/>
            <a:stretch>
              <a:fillRect l="-1671" t="0" r="-1671" b="0"/>
            </a:stretch>
          </a:blipFill>
        </p:spPr>
      </p:sp>
      <p:sp>
        <p:nvSpPr>
          <p:cNvPr name="TextBox 6" id="6"/>
          <p:cNvSpPr txBox="true"/>
          <p:nvPr/>
        </p:nvSpPr>
        <p:spPr>
          <a:xfrm rot="0">
            <a:off x="1028700" y="933450"/>
            <a:ext cx="9512584" cy="14287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6900FF"/>
                </a:solidFill>
                <a:latin typeface="Telegraf"/>
                <a:ea typeface="Telegraf"/>
                <a:cs typeface="Telegraf"/>
                <a:sym typeface="Telegraf"/>
              </a:rPr>
              <a:t>DOKUMENTASI</a:t>
            </a:r>
          </a:p>
        </p:txBody>
      </p:sp>
      <p:sp>
        <p:nvSpPr>
          <p:cNvPr name="Freeform 7" id="7"/>
          <p:cNvSpPr/>
          <p:nvPr/>
        </p:nvSpPr>
        <p:spPr>
          <a:xfrm flipH="false" flipV="false" rot="0">
            <a:off x="14360236" y="0"/>
            <a:ext cx="5798127" cy="10287000"/>
          </a:xfrm>
          <a:custGeom>
            <a:avLst/>
            <a:gdLst/>
            <a:ahLst/>
            <a:cxnLst/>
            <a:rect r="r" b="b" t="t" l="l"/>
            <a:pathLst>
              <a:path h="10287000" w="5798127">
                <a:moveTo>
                  <a:pt x="0" y="0"/>
                </a:moveTo>
                <a:lnTo>
                  <a:pt x="5798128" y="0"/>
                </a:lnTo>
                <a:lnTo>
                  <a:pt x="579812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86082" y="2681778"/>
            <a:ext cx="6863934" cy="3886702"/>
          </a:xfrm>
          <a:custGeom>
            <a:avLst/>
            <a:gdLst/>
            <a:ahLst/>
            <a:cxnLst/>
            <a:rect r="r" b="b" t="t" l="l"/>
            <a:pathLst>
              <a:path h="3886702" w="6863934">
                <a:moveTo>
                  <a:pt x="0" y="0"/>
                </a:moveTo>
                <a:lnTo>
                  <a:pt x="6863934" y="0"/>
                </a:lnTo>
                <a:lnTo>
                  <a:pt x="6863934" y="3886702"/>
                </a:lnTo>
                <a:lnTo>
                  <a:pt x="0" y="3886702"/>
                </a:lnTo>
                <a:lnTo>
                  <a:pt x="0" y="0"/>
                </a:lnTo>
                <a:close/>
              </a:path>
            </a:pathLst>
          </a:custGeom>
          <a:blipFill>
            <a:blip r:embed="rId2"/>
            <a:stretch>
              <a:fillRect l="0" t="0" r="0" b="0"/>
            </a:stretch>
          </a:blipFill>
        </p:spPr>
      </p:sp>
      <p:sp>
        <p:nvSpPr>
          <p:cNvPr name="Freeform 3" id="3"/>
          <p:cNvSpPr/>
          <p:nvPr/>
        </p:nvSpPr>
        <p:spPr>
          <a:xfrm flipH="false" flipV="false" rot="0">
            <a:off x="9477729" y="2681778"/>
            <a:ext cx="6935463" cy="3953214"/>
          </a:xfrm>
          <a:custGeom>
            <a:avLst/>
            <a:gdLst/>
            <a:ahLst/>
            <a:cxnLst/>
            <a:rect r="r" b="b" t="t" l="l"/>
            <a:pathLst>
              <a:path h="3953214" w="6935463">
                <a:moveTo>
                  <a:pt x="0" y="0"/>
                </a:moveTo>
                <a:lnTo>
                  <a:pt x="6935462" y="0"/>
                </a:lnTo>
                <a:lnTo>
                  <a:pt x="6935462" y="3953214"/>
                </a:lnTo>
                <a:lnTo>
                  <a:pt x="0" y="3953214"/>
                </a:lnTo>
                <a:lnTo>
                  <a:pt x="0" y="0"/>
                </a:lnTo>
                <a:close/>
              </a:path>
            </a:pathLst>
          </a:custGeom>
          <a:blipFill>
            <a:blip r:embed="rId3"/>
            <a:stretch>
              <a:fillRect l="0" t="0" r="0" b="0"/>
            </a:stretch>
          </a:blipFill>
        </p:spPr>
      </p:sp>
      <p:sp>
        <p:nvSpPr>
          <p:cNvPr name="TextBox 4" id="4"/>
          <p:cNvSpPr txBox="true"/>
          <p:nvPr/>
        </p:nvSpPr>
        <p:spPr>
          <a:xfrm rot="0">
            <a:off x="1028700" y="933450"/>
            <a:ext cx="9512584" cy="14287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6900FF"/>
                </a:solidFill>
                <a:latin typeface="Telegraf"/>
                <a:ea typeface="Telegraf"/>
                <a:cs typeface="Telegraf"/>
                <a:sym typeface="Telegraf"/>
              </a:rPr>
              <a:t>DOKUMENTASI</a:t>
            </a:r>
          </a:p>
        </p:txBody>
      </p:sp>
      <p:sp>
        <p:nvSpPr>
          <p:cNvPr name="Freeform 5" id="5"/>
          <p:cNvSpPr/>
          <p:nvPr/>
        </p:nvSpPr>
        <p:spPr>
          <a:xfrm flipH="false" flipV="false" rot="5400000">
            <a:off x="4135736" y="3524338"/>
            <a:ext cx="10683985" cy="18955457"/>
          </a:xfrm>
          <a:custGeom>
            <a:avLst/>
            <a:gdLst/>
            <a:ahLst/>
            <a:cxnLst/>
            <a:rect r="r" b="b" t="t" l="l"/>
            <a:pathLst>
              <a:path h="18955457" w="10683985">
                <a:moveTo>
                  <a:pt x="0" y="0"/>
                </a:moveTo>
                <a:lnTo>
                  <a:pt x="10683985" y="0"/>
                </a:lnTo>
                <a:lnTo>
                  <a:pt x="10683985" y="18955458"/>
                </a:lnTo>
                <a:lnTo>
                  <a:pt x="0" y="18955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6275484"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Freeform 4" id="4"/>
          <p:cNvSpPr/>
          <p:nvPr/>
        </p:nvSpPr>
        <p:spPr>
          <a:xfrm flipH="false" flipV="false" rot="0">
            <a:off x="684439" y="4925306"/>
            <a:ext cx="4491667" cy="4332994"/>
          </a:xfrm>
          <a:custGeom>
            <a:avLst/>
            <a:gdLst/>
            <a:ahLst/>
            <a:cxnLst/>
            <a:rect r="r" b="b" t="t" l="l"/>
            <a:pathLst>
              <a:path h="4332994" w="4491667">
                <a:moveTo>
                  <a:pt x="0" y="0"/>
                </a:moveTo>
                <a:lnTo>
                  <a:pt x="4491667" y="0"/>
                </a:lnTo>
                <a:lnTo>
                  <a:pt x="4491667" y="4332994"/>
                </a:lnTo>
                <a:lnTo>
                  <a:pt x="0" y="4332994"/>
                </a:lnTo>
                <a:lnTo>
                  <a:pt x="0" y="0"/>
                </a:lnTo>
                <a:close/>
              </a:path>
            </a:pathLst>
          </a:custGeom>
          <a:blipFill>
            <a:blip r:embed="rId6"/>
            <a:stretch>
              <a:fillRect l="0" t="0" r="0" b="0"/>
            </a:stretch>
          </a:blipFill>
        </p:spPr>
      </p:sp>
      <p:sp>
        <p:nvSpPr>
          <p:cNvPr name="TextBox 5" id="5"/>
          <p:cNvSpPr txBox="true"/>
          <p:nvPr/>
        </p:nvSpPr>
        <p:spPr>
          <a:xfrm rot="0">
            <a:off x="-1197784" y="3420433"/>
            <a:ext cx="20683568" cy="2960359"/>
          </a:xfrm>
          <a:prstGeom prst="rect">
            <a:avLst/>
          </a:prstGeom>
        </p:spPr>
        <p:txBody>
          <a:bodyPr anchor="t" rtlCol="false" tIns="0" lIns="0" bIns="0" rIns="0">
            <a:spAutoFit/>
          </a:bodyPr>
          <a:lstStyle/>
          <a:p>
            <a:pPr algn="ctr">
              <a:lnSpc>
                <a:spcPts val="22836"/>
              </a:lnSpc>
            </a:pPr>
            <a:r>
              <a:rPr lang="en-US" sz="16311">
                <a:solidFill>
                  <a:srgbClr val="FFFFFF"/>
                </a:solidFill>
                <a:latin typeface="Telegraf"/>
                <a:ea typeface="Telegraf"/>
                <a:cs typeface="Telegraf"/>
                <a:sym typeface="Telegraf"/>
              </a:rPr>
              <a:t>Q&amp;A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54828"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2">
              <a:extLst>
                <a:ext uri="{96DAC541-7B7A-43D3-8B79-37D633B846F1}">
                  <asvg:svgBlip xmlns:asvg="http://schemas.microsoft.com/office/drawing/2016/SVG/main" r:embed="rId3"/>
                </a:ext>
              </a:extLst>
            </a:blip>
            <a:stretch>
              <a:fillRect l="0" t="0" r="0" b="-12436"/>
            </a:stretch>
          </a:blipFill>
        </p:spPr>
      </p:sp>
      <p:sp>
        <p:nvSpPr>
          <p:cNvPr name="Freeform 3" id="3"/>
          <p:cNvSpPr/>
          <p:nvPr/>
        </p:nvSpPr>
        <p:spPr>
          <a:xfrm flipH="false" flipV="false" rot="-5400000">
            <a:off x="6275484" y="2853828"/>
            <a:ext cx="10287000" cy="4579344"/>
          </a:xfrm>
          <a:custGeom>
            <a:avLst/>
            <a:gdLst/>
            <a:ahLst/>
            <a:cxnLst/>
            <a:rect r="r" b="b" t="t" l="l"/>
            <a:pathLst>
              <a:path h="4579344" w="10287000">
                <a:moveTo>
                  <a:pt x="0" y="0"/>
                </a:moveTo>
                <a:lnTo>
                  <a:pt x="10287000" y="0"/>
                </a:lnTo>
                <a:lnTo>
                  <a:pt x="10287000" y="4579344"/>
                </a:lnTo>
                <a:lnTo>
                  <a:pt x="0" y="4579344"/>
                </a:lnTo>
                <a:lnTo>
                  <a:pt x="0" y="0"/>
                </a:lnTo>
                <a:close/>
              </a:path>
            </a:pathLst>
          </a:custGeom>
          <a:blipFill>
            <a:blip r:embed="rId4">
              <a:extLst>
                <a:ext uri="{96DAC541-7B7A-43D3-8B79-37D633B846F1}">
                  <asvg:svgBlip xmlns:asvg="http://schemas.microsoft.com/office/drawing/2016/SVG/main" r:embed="rId5"/>
                </a:ext>
              </a:extLst>
            </a:blip>
            <a:stretch>
              <a:fillRect l="0" t="0" r="0" b="-12436"/>
            </a:stretch>
          </a:blipFill>
        </p:spPr>
      </p:sp>
      <p:sp>
        <p:nvSpPr>
          <p:cNvPr name="TextBox 4" id="4"/>
          <p:cNvSpPr txBox="true"/>
          <p:nvPr/>
        </p:nvSpPr>
        <p:spPr>
          <a:xfrm rot="0">
            <a:off x="-1197784" y="3420433"/>
            <a:ext cx="20683568" cy="2960359"/>
          </a:xfrm>
          <a:prstGeom prst="rect">
            <a:avLst/>
          </a:prstGeom>
        </p:spPr>
        <p:txBody>
          <a:bodyPr anchor="t" rtlCol="false" tIns="0" lIns="0" bIns="0" rIns="0">
            <a:spAutoFit/>
          </a:bodyPr>
          <a:lstStyle/>
          <a:p>
            <a:pPr algn="ctr">
              <a:lnSpc>
                <a:spcPts val="22836"/>
              </a:lnSpc>
            </a:pPr>
            <a:r>
              <a:rPr lang="en-US" sz="16311">
                <a:solidFill>
                  <a:srgbClr val="FFFFFF"/>
                </a:solidFill>
                <a:latin typeface="Telegraf"/>
                <a:ea typeface="Telegraf"/>
                <a:cs typeface="Telegraf"/>
                <a:sym typeface="Telegraf"/>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396374">
            <a:off x="8580096" y="-385435"/>
            <a:ext cx="14422154" cy="25587692"/>
          </a:xfrm>
          <a:custGeom>
            <a:avLst/>
            <a:gdLst/>
            <a:ahLst/>
            <a:cxnLst/>
            <a:rect r="r" b="b" t="t" l="l"/>
            <a:pathLst>
              <a:path h="25587692" w="14422154">
                <a:moveTo>
                  <a:pt x="0" y="0"/>
                </a:moveTo>
                <a:lnTo>
                  <a:pt x="14422154" y="0"/>
                </a:lnTo>
                <a:lnTo>
                  <a:pt x="14422154" y="25587692"/>
                </a:lnTo>
                <a:lnTo>
                  <a:pt x="0" y="255876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96374">
            <a:off x="-8407868" y="-13447621"/>
            <a:ext cx="14422154" cy="25587692"/>
          </a:xfrm>
          <a:custGeom>
            <a:avLst/>
            <a:gdLst/>
            <a:ahLst/>
            <a:cxnLst/>
            <a:rect r="r" b="b" t="t" l="l"/>
            <a:pathLst>
              <a:path h="25587692" w="14422154">
                <a:moveTo>
                  <a:pt x="0" y="0"/>
                </a:moveTo>
                <a:lnTo>
                  <a:pt x="14422154" y="0"/>
                </a:lnTo>
                <a:lnTo>
                  <a:pt x="14422154" y="25587692"/>
                </a:lnTo>
                <a:lnTo>
                  <a:pt x="0" y="255876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40587" y="2677781"/>
            <a:ext cx="11768118" cy="752130"/>
          </a:xfrm>
          <a:prstGeom prst="rect">
            <a:avLst/>
          </a:prstGeom>
        </p:spPr>
        <p:txBody>
          <a:bodyPr anchor="t" rtlCol="false" tIns="0" lIns="0" bIns="0" rIns="0">
            <a:spAutoFit/>
          </a:bodyPr>
          <a:lstStyle/>
          <a:p>
            <a:pPr algn="l">
              <a:lnSpc>
                <a:spcPts val="5569"/>
              </a:lnSpc>
            </a:pPr>
            <a:r>
              <a:rPr lang="en-US" sz="4640">
                <a:solidFill>
                  <a:srgbClr val="FFFFFF"/>
                </a:solidFill>
                <a:latin typeface="Telegraf"/>
                <a:ea typeface="Telegraf"/>
                <a:cs typeface="Telegraf"/>
                <a:sym typeface="Telegraf"/>
              </a:rPr>
              <a:t>Mixed Method (Kualitatif + Kuantitatif)</a:t>
            </a:r>
          </a:p>
        </p:txBody>
      </p:sp>
      <p:sp>
        <p:nvSpPr>
          <p:cNvPr name="TextBox 5" id="5"/>
          <p:cNvSpPr txBox="true"/>
          <p:nvPr/>
        </p:nvSpPr>
        <p:spPr>
          <a:xfrm rot="0">
            <a:off x="1028700" y="933450"/>
            <a:ext cx="11991893" cy="14287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FFFFFF"/>
                </a:solidFill>
                <a:latin typeface="Telegraf"/>
                <a:ea typeface="Telegraf"/>
                <a:cs typeface="Telegraf"/>
                <a:sym typeface="Telegraf"/>
              </a:rPr>
              <a:t>Metode Penelitian </a:t>
            </a:r>
          </a:p>
        </p:txBody>
      </p:sp>
      <p:grpSp>
        <p:nvGrpSpPr>
          <p:cNvPr name="Group 6" id="6"/>
          <p:cNvGrpSpPr/>
          <p:nvPr/>
        </p:nvGrpSpPr>
        <p:grpSpPr>
          <a:xfrm rot="0">
            <a:off x="1477819" y="3793117"/>
            <a:ext cx="9144000" cy="5169001"/>
            <a:chOff x="0" y="0"/>
            <a:chExt cx="12192000" cy="6892002"/>
          </a:xfrm>
        </p:grpSpPr>
        <p:sp>
          <p:nvSpPr>
            <p:cNvPr name="TextBox 7" id="7"/>
            <p:cNvSpPr txBox="true"/>
            <p:nvPr/>
          </p:nvSpPr>
          <p:spPr>
            <a:xfrm rot="0">
              <a:off x="490865" y="-142875"/>
              <a:ext cx="11701135" cy="1056868"/>
            </a:xfrm>
            <a:prstGeom prst="rect">
              <a:avLst/>
            </a:prstGeom>
          </p:spPr>
          <p:txBody>
            <a:bodyPr anchor="t" rtlCol="false" tIns="0" lIns="0" bIns="0" rIns="0">
              <a:spAutoFit/>
            </a:bodyPr>
            <a:lstStyle/>
            <a:p>
              <a:pPr algn="l" marL="0" indent="0" lvl="0">
                <a:lnSpc>
                  <a:spcPts val="6431"/>
                </a:lnSpc>
                <a:spcBef>
                  <a:spcPct val="0"/>
                </a:spcBef>
              </a:pPr>
              <a:r>
                <a:rPr lang="en-US" sz="4593">
                  <a:solidFill>
                    <a:srgbClr val="FFFFFF"/>
                  </a:solidFill>
                  <a:latin typeface="Telegraf"/>
                  <a:ea typeface="Telegraf"/>
                  <a:cs typeface="Telegraf"/>
                  <a:sym typeface="Telegraf"/>
                </a:rPr>
                <a:t>Kualitatif</a:t>
              </a:r>
            </a:p>
          </p:txBody>
        </p:sp>
        <p:sp>
          <p:nvSpPr>
            <p:cNvPr name="TextBox 8" id="8"/>
            <p:cNvSpPr txBox="true"/>
            <p:nvPr/>
          </p:nvSpPr>
          <p:spPr>
            <a:xfrm rot="0">
              <a:off x="0" y="1117072"/>
              <a:ext cx="8715400" cy="1582474"/>
            </a:xfrm>
            <a:prstGeom prst="rect">
              <a:avLst/>
            </a:prstGeom>
          </p:spPr>
          <p:txBody>
            <a:bodyPr anchor="t" rtlCol="false" tIns="0" lIns="0" bIns="0" rIns="0">
              <a:spAutoFit/>
            </a:bodyPr>
            <a:lstStyle/>
            <a:p>
              <a:pPr algn="l" marL="738850" indent="-369425" lvl="1">
                <a:lnSpc>
                  <a:spcPts val="4791"/>
                </a:lnSpc>
                <a:buFont typeface="Arial"/>
                <a:buChar char="•"/>
              </a:pPr>
              <a:r>
                <a:rPr lang="en-US" sz="3422">
                  <a:solidFill>
                    <a:srgbClr val="FFFFFF"/>
                  </a:solidFill>
                  <a:latin typeface="Telegraf"/>
                  <a:ea typeface="Telegraf"/>
                  <a:cs typeface="Telegraf"/>
                  <a:sym typeface="Telegraf"/>
                </a:rPr>
                <a:t>Observasi</a:t>
              </a:r>
            </a:p>
            <a:p>
              <a:pPr algn="l" marL="738850" indent="-369425" lvl="1">
                <a:lnSpc>
                  <a:spcPts val="4791"/>
                </a:lnSpc>
                <a:buFont typeface="Arial"/>
                <a:buChar char="•"/>
              </a:pPr>
              <a:r>
                <a:rPr lang="en-US" sz="3422">
                  <a:solidFill>
                    <a:srgbClr val="FFFFFF"/>
                  </a:solidFill>
                  <a:latin typeface="Telegraf"/>
                  <a:ea typeface="Telegraf"/>
                  <a:cs typeface="Telegraf"/>
                  <a:sym typeface="Telegraf"/>
                </a:rPr>
                <a:t>Wawancara</a:t>
              </a:r>
            </a:p>
          </p:txBody>
        </p:sp>
        <p:sp>
          <p:nvSpPr>
            <p:cNvPr name="TextBox 9" id="9"/>
            <p:cNvSpPr txBox="true"/>
            <p:nvPr/>
          </p:nvSpPr>
          <p:spPr>
            <a:xfrm rot="0">
              <a:off x="490865" y="2902625"/>
              <a:ext cx="8715400" cy="3989377"/>
            </a:xfrm>
            <a:prstGeom prst="rect">
              <a:avLst/>
            </a:prstGeom>
          </p:spPr>
          <p:txBody>
            <a:bodyPr anchor="t" rtlCol="false" tIns="0" lIns="0" bIns="0" rIns="0">
              <a:spAutoFit/>
            </a:bodyPr>
            <a:lstStyle/>
            <a:p>
              <a:pPr algn="just">
                <a:lnSpc>
                  <a:spcPts val="4791"/>
                </a:lnSpc>
              </a:pPr>
              <a:r>
                <a:rPr lang="en-US" sz="3422">
                  <a:solidFill>
                    <a:srgbClr val="FFFFFF"/>
                  </a:solidFill>
                  <a:latin typeface="Telegraf"/>
                  <a:ea typeface="Telegraf"/>
                  <a:cs typeface="Telegraf"/>
                  <a:sym typeface="Telegraf"/>
                </a:rPr>
                <a:t>Untuk menggali pengalaman pengguna dalam menggunakan aplikasi LINE serta menelusuri preferensi desain beberapa mahasiswa ITB</a:t>
              </a:r>
            </a:p>
          </p:txBody>
        </p:sp>
      </p:grpSp>
      <p:grpSp>
        <p:nvGrpSpPr>
          <p:cNvPr name="Group 10" id="10"/>
          <p:cNvGrpSpPr/>
          <p:nvPr/>
        </p:nvGrpSpPr>
        <p:grpSpPr>
          <a:xfrm rot="0">
            <a:off x="9144000" y="3791861"/>
            <a:ext cx="8619589" cy="5481428"/>
            <a:chOff x="0" y="0"/>
            <a:chExt cx="11492785" cy="7308571"/>
          </a:xfrm>
        </p:grpSpPr>
        <p:sp>
          <p:nvSpPr>
            <p:cNvPr name="TextBox 11" id="11"/>
            <p:cNvSpPr txBox="true"/>
            <p:nvPr/>
          </p:nvSpPr>
          <p:spPr>
            <a:xfrm rot="0">
              <a:off x="462714" y="-133350"/>
              <a:ext cx="11030071" cy="994925"/>
            </a:xfrm>
            <a:prstGeom prst="rect">
              <a:avLst/>
            </a:prstGeom>
          </p:spPr>
          <p:txBody>
            <a:bodyPr anchor="t" rtlCol="false" tIns="0" lIns="0" bIns="0" rIns="0">
              <a:spAutoFit/>
            </a:bodyPr>
            <a:lstStyle/>
            <a:p>
              <a:pPr algn="l" marL="0" indent="0" lvl="0">
                <a:lnSpc>
                  <a:spcPts val="6062"/>
                </a:lnSpc>
                <a:spcBef>
                  <a:spcPct val="0"/>
                </a:spcBef>
              </a:pPr>
              <a:r>
                <a:rPr lang="en-US" sz="4330">
                  <a:solidFill>
                    <a:srgbClr val="FFFFFF"/>
                  </a:solidFill>
                  <a:latin typeface="Telegraf"/>
                  <a:ea typeface="Telegraf"/>
                  <a:cs typeface="Telegraf"/>
                  <a:sym typeface="Telegraf"/>
                </a:rPr>
                <a:t>Kuantitatif</a:t>
              </a:r>
            </a:p>
          </p:txBody>
        </p:sp>
        <p:sp>
          <p:nvSpPr>
            <p:cNvPr name="TextBox 12" id="12"/>
            <p:cNvSpPr txBox="true"/>
            <p:nvPr/>
          </p:nvSpPr>
          <p:spPr>
            <a:xfrm rot="0">
              <a:off x="0" y="1046998"/>
              <a:ext cx="8215569" cy="746626"/>
            </a:xfrm>
            <a:prstGeom prst="rect">
              <a:avLst/>
            </a:prstGeom>
          </p:spPr>
          <p:txBody>
            <a:bodyPr anchor="t" rtlCol="false" tIns="0" lIns="0" bIns="0" rIns="0">
              <a:spAutoFit/>
            </a:bodyPr>
            <a:lstStyle/>
            <a:p>
              <a:pPr algn="l" marL="696476" indent="-348238" lvl="1">
                <a:lnSpc>
                  <a:spcPts val="4516"/>
                </a:lnSpc>
                <a:buFont typeface="Arial"/>
                <a:buChar char="•"/>
              </a:pPr>
              <a:r>
                <a:rPr lang="en-US" sz="3225">
                  <a:solidFill>
                    <a:srgbClr val="FFFFFF"/>
                  </a:solidFill>
                  <a:latin typeface="Telegraf"/>
                  <a:ea typeface="Telegraf"/>
                  <a:cs typeface="Telegraf"/>
                  <a:sym typeface="Telegraf"/>
                </a:rPr>
                <a:t>Kuisoner</a:t>
              </a:r>
            </a:p>
          </p:txBody>
        </p:sp>
        <p:sp>
          <p:nvSpPr>
            <p:cNvPr name="TextBox 13" id="13"/>
            <p:cNvSpPr txBox="true"/>
            <p:nvPr/>
          </p:nvSpPr>
          <p:spPr>
            <a:xfrm rot="0">
              <a:off x="462714" y="1979047"/>
              <a:ext cx="8215569" cy="5329524"/>
            </a:xfrm>
            <a:prstGeom prst="rect">
              <a:avLst/>
            </a:prstGeom>
          </p:spPr>
          <p:txBody>
            <a:bodyPr anchor="t" rtlCol="false" tIns="0" lIns="0" bIns="0" rIns="0">
              <a:spAutoFit/>
            </a:bodyPr>
            <a:lstStyle/>
            <a:p>
              <a:pPr algn="just">
                <a:lnSpc>
                  <a:spcPts val="4516"/>
                </a:lnSpc>
              </a:pPr>
              <a:r>
                <a:rPr lang="en-US" sz="3225">
                  <a:solidFill>
                    <a:srgbClr val="FFFFFF"/>
                  </a:solidFill>
                  <a:latin typeface="Telegraf"/>
                  <a:ea typeface="Telegraf"/>
                  <a:cs typeface="Telegraf"/>
                  <a:sym typeface="Telegraf"/>
                </a:rPr>
                <a:t>Untuk mengumpulkan penilaian dari kepuasan pengguna, permasalahan dalam penggunaan aplikasi, dan preferensi desain pada aplikasi sosial media. Menggunakan media </a:t>
              </a:r>
              <a:r>
                <a:rPr lang="en-US" sz="3225" i="true">
                  <a:solidFill>
                    <a:srgbClr val="FFFFFF"/>
                  </a:solidFill>
                  <a:latin typeface="Telegraf"/>
                  <a:ea typeface="Telegraf"/>
                  <a:cs typeface="Telegraf"/>
                  <a:sym typeface="Telegraf"/>
                </a:rPr>
                <a:t>Google Forms.</a:t>
              </a: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175" y="2267843"/>
            <a:ext cx="7555825" cy="5627490"/>
          </a:xfrm>
          <a:prstGeom prst="rect">
            <a:avLst/>
          </a:prstGeom>
        </p:spPr>
        <p:txBody>
          <a:bodyPr anchor="t" rtlCol="false" tIns="0" lIns="0" bIns="0" rIns="0">
            <a:spAutoFit/>
          </a:bodyPr>
          <a:lstStyle/>
          <a:p>
            <a:pPr algn="l" marL="0" indent="0" lvl="0">
              <a:lnSpc>
                <a:spcPts val="14527"/>
              </a:lnSpc>
              <a:spcBef>
                <a:spcPct val="0"/>
              </a:spcBef>
            </a:pPr>
            <a:r>
              <a:rPr lang="en-US" sz="12106" spc="-484">
                <a:solidFill>
                  <a:srgbClr val="6900FF"/>
                </a:solidFill>
                <a:latin typeface="Telegraf"/>
                <a:ea typeface="Telegraf"/>
                <a:cs typeface="Telegraf"/>
                <a:sym typeface="Telegraf"/>
              </a:rPr>
              <a:t>Teknik Analisis Data</a:t>
            </a:r>
          </a:p>
        </p:txBody>
      </p:sp>
      <p:sp>
        <p:nvSpPr>
          <p:cNvPr name="AutoShape 3" id="3"/>
          <p:cNvSpPr/>
          <p:nvPr/>
        </p:nvSpPr>
        <p:spPr>
          <a:xfrm>
            <a:off x="8670322" y="3600785"/>
            <a:ext cx="8588978" cy="0"/>
          </a:xfrm>
          <a:prstGeom prst="line">
            <a:avLst/>
          </a:prstGeom>
          <a:ln cap="rnd" w="9525">
            <a:solidFill>
              <a:srgbClr val="000000"/>
            </a:solidFill>
            <a:prstDash val="solid"/>
            <a:headEnd type="none" len="sm" w="sm"/>
            <a:tailEnd type="none" len="sm" w="sm"/>
          </a:ln>
        </p:spPr>
      </p:sp>
      <p:sp>
        <p:nvSpPr>
          <p:cNvPr name="AutoShape 4" id="4"/>
          <p:cNvSpPr/>
          <p:nvPr/>
        </p:nvSpPr>
        <p:spPr>
          <a:xfrm>
            <a:off x="8670322" y="6935947"/>
            <a:ext cx="8588978" cy="0"/>
          </a:xfrm>
          <a:prstGeom prst="line">
            <a:avLst/>
          </a:prstGeom>
          <a:ln cap="rnd" w="9525">
            <a:solidFill>
              <a:srgbClr val="000000"/>
            </a:solidFill>
            <a:prstDash val="solid"/>
            <a:headEnd type="none" len="sm" w="sm"/>
            <a:tailEnd type="none" len="sm" w="sm"/>
          </a:ln>
        </p:spPr>
      </p:sp>
      <p:sp>
        <p:nvSpPr>
          <p:cNvPr name="TextBox 5" id="5"/>
          <p:cNvSpPr txBox="true"/>
          <p:nvPr/>
        </p:nvSpPr>
        <p:spPr>
          <a:xfrm rot="0">
            <a:off x="8670322" y="1154607"/>
            <a:ext cx="8588978" cy="713293"/>
          </a:xfrm>
          <a:prstGeom prst="rect">
            <a:avLst/>
          </a:prstGeom>
        </p:spPr>
        <p:txBody>
          <a:bodyPr anchor="t" rtlCol="false" tIns="0" lIns="0" bIns="0" rIns="0">
            <a:spAutoFit/>
          </a:bodyPr>
          <a:lstStyle/>
          <a:p>
            <a:pPr algn="l">
              <a:lnSpc>
                <a:spcPts val="5493"/>
              </a:lnSpc>
            </a:pPr>
            <a:r>
              <a:rPr lang="en-US" sz="3924">
                <a:solidFill>
                  <a:srgbClr val="000000"/>
                </a:solidFill>
                <a:latin typeface="Telegraf"/>
                <a:ea typeface="Telegraf"/>
                <a:cs typeface="Telegraf"/>
                <a:sym typeface="Telegraf"/>
              </a:rPr>
              <a:t>Analisis Data Kualitatif </a:t>
            </a:r>
          </a:p>
        </p:txBody>
      </p:sp>
      <p:sp>
        <p:nvSpPr>
          <p:cNvPr name="TextBox 6" id="6"/>
          <p:cNvSpPr txBox="true"/>
          <p:nvPr/>
        </p:nvSpPr>
        <p:spPr>
          <a:xfrm rot="0">
            <a:off x="8670322" y="2053546"/>
            <a:ext cx="8588978" cy="1048366"/>
          </a:xfrm>
          <a:prstGeom prst="rect">
            <a:avLst/>
          </a:prstGeom>
        </p:spPr>
        <p:txBody>
          <a:bodyPr anchor="t" rtlCol="false" tIns="0" lIns="0" bIns="0" rIns="0">
            <a:spAutoFit/>
          </a:bodyPr>
          <a:lstStyle/>
          <a:p>
            <a:pPr algn="l" marL="635410" indent="-317705" lvl="1">
              <a:lnSpc>
                <a:spcPts val="4120"/>
              </a:lnSpc>
              <a:buFont typeface="Arial"/>
              <a:buChar char="•"/>
            </a:pPr>
            <a:r>
              <a:rPr lang="en-US" sz="2943">
                <a:solidFill>
                  <a:srgbClr val="000000"/>
                </a:solidFill>
                <a:latin typeface="Telegraf"/>
                <a:ea typeface="Telegraf"/>
                <a:cs typeface="Telegraf"/>
                <a:sym typeface="Telegraf"/>
              </a:rPr>
              <a:t>Analisis Tematik </a:t>
            </a:r>
          </a:p>
          <a:p>
            <a:pPr algn="l" marL="635410" indent="-317705" lvl="1">
              <a:lnSpc>
                <a:spcPts val="4120"/>
              </a:lnSpc>
              <a:buFont typeface="Arial"/>
              <a:buChar char="•"/>
            </a:pPr>
            <a:r>
              <a:rPr lang="en-US" sz="2943">
                <a:solidFill>
                  <a:srgbClr val="000000"/>
                </a:solidFill>
                <a:latin typeface="Telegraf"/>
                <a:ea typeface="Telegraf"/>
                <a:cs typeface="Telegraf"/>
                <a:sym typeface="Telegraf"/>
              </a:rPr>
              <a:t>Metode SEQ</a:t>
            </a:r>
          </a:p>
        </p:txBody>
      </p:sp>
      <p:sp>
        <p:nvSpPr>
          <p:cNvPr name="TextBox 7" id="7"/>
          <p:cNvSpPr txBox="true"/>
          <p:nvPr/>
        </p:nvSpPr>
        <p:spPr>
          <a:xfrm rot="0">
            <a:off x="8670322" y="4489769"/>
            <a:ext cx="8588978" cy="713293"/>
          </a:xfrm>
          <a:prstGeom prst="rect">
            <a:avLst/>
          </a:prstGeom>
        </p:spPr>
        <p:txBody>
          <a:bodyPr anchor="t" rtlCol="false" tIns="0" lIns="0" bIns="0" rIns="0">
            <a:spAutoFit/>
          </a:bodyPr>
          <a:lstStyle/>
          <a:p>
            <a:pPr algn="l">
              <a:lnSpc>
                <a:spcPts val="5493"/>
              </a:lnSpc>
            </a:pPr>
            <a:r>
              <a:rPr lang="en-US" sz="3924">
                <a:solidFill>
                  <a:srgbClr val="000000"/>
                </a:solidFill>
                <a:latin typeface="Telegraf"/>
                <a:ea typeface="Telegraf"/>
                <a:cs typeface="Telegraf"/>
                <a:sym typeface="Telegraf"/>
              </a:rPr>
              <a:t>Analisis Data Kuantitatif </a:t>
            </a:r>
          </a:p>
        </p:txBody>
      </p:sp>
      <p:sp>
        <p:nvSpPr>
          <p:cNvPr name="TextBox 8" id="8"/>
          <p:cNvSpPr txBox="true"/>
          <p:nvPr/>
        </p:nvSpPr>
        <p:spPr>
          <a:xfrm rot="0">
            <a:off x="8670322" y="5388707"/>
            <a:ext cx="8588978" cy="1048366"/>
          </a:xfrm>
          <a:prstGeom prst="rect">
            <a:avLst/>
          </a:prstGeom>
        </p:spPr>
        <p:txBody>
          <a:bodyPr anchor="t" rtlCol="false" tIns="0" lIns="0" bIns="0" rIns="0">
            <a:spAutoFit/>
          </a:bodyPr>
          <a:lstStyle/>
          <a:p>
            <a:pPr algn="l" marL="635410" indent="-317705" lvl="1">
              <a:lnSpc>
                <a:spcPts val="4120"/>
              </a:lnSpc>
              <a:buFont typeface="Arial"/>
              <a:buChar char="•"/>
            </a:pPr>
            <a:r>
              <a:rPr lang="en-US" sz="2943">
                <a:solidFill>
                  <a:srgbClr val="000000"/>
                </a:solidFill>
                <a:latin typeface="Telegraf"/>
                <a:ea typeface="Telegraf"/>
                <a:cs typeface="Telegraf"/>
                <a:sym typeface="Telegraf"/>
              </a:rPr>
              <a:t>Statistik Deskriptif</a:t>
            </a:r>
          </a:p>
          <a:p>
            <a:pPr algn="l" marL="635410" indent="-317705" lvl="1">
              <a:lnSpc>
                <a:spcPts val="4120"/>
              </a:lnSpc>
              <a:buFont typeface="Arial"/>
              <a:buChar char="•"/>
            </a:pPr>
            <a:r>
              <a:rPr lang="en-US" sz="2943">
                <a:solidFill>
                  <a:srgbClr val="000000"/>
                </a:solidFill>
                <a:latin typeface="Telegraf"/>
                <a:ea typeface="Telegraf"/>
                <a:cs typeface="Telegraf"/>
                <a:sym typeface="Telegraf"/>
              </a:rPr>
              <a:t>Skala Likert </a:t>
            </a:r>
          </a:p>
        </p:txBody>
      </p:sp>
      <p:grpSp>
        <p:nvGrpSpPr>
          <p:cNvPr name="Group 9" id="9"/>
          <p:cNvGrpSpPr/>
          <p:nvPr/>
        </p:nvGrpSpPr>
        <p:grpSpPr>
          <a:xfrm rot="0">
            <a:off x="8670322" y="7436009"/>
            <a:ext cx="8588978" cy="1309545"/>
            <a:chOff x="0" y="0"/>
            <a:chExt cx="11451971" cy="1746059"/>
          </a:xfrm>
        </p:grpSpPr>
        <p:sp>
          <p:nvSpPr>
            <p:cNvPr name="TextBox 10" id="10"/>
            <p:cNvSpPr txBox="true"/>
            <p:nvPr/>
          </p:nvSpPr>
          <p:spPr>
            <a:xfrm rot="0">
              <a:off x="0" y="-123825"/>
              <a:ext cx="11451971" cy="909782"/>
            </a:xfrm>
            <a:prstGeom prst="rect">
              <a:avLst/>
            </a:prstGeom>
          </p:spPr>
          <p:txBody>
            <a:bodyPr anchor="t" rtlCol="false" tIns="0" lIns="0" bIns="0" rIns="0">
              <a:spAutoFit/>
            </a:bodyPr>
            <a:lstStyle/>
            <a:p>
              <a:pPr algn="l">
                <a:lnSpc>
                  <a:spcPts val="5493"/>
                </a:lnSpc>
              </a:pPr>
              <a:r>
                <a:rPr lang="en-US" sz="3924">
                  <a:solidFill>
                    <a:srgbClr val="000000"/>
                  </a:solidFill>
                  <a:latin typeface="Telegraf"/>
                  <a:ea typeface="Telegraf"/>
                  <a:cs typeface="Telegraf"/>
                  <a:sym typeface="Telegraf"/>
                </a:rPr>
                <a:t>Keabsahan Data</a:t>
              </a:r>
            </a:p>
          </p:txBody>
        </p:sp>
        <p:sp>
          <p:nvSpPr>
            <p:cNvPr name="TextBox 11" id="11"/>
            <p:cNvSpPr txBox="true"/>
            <p:nvPr/>
          </p:nvSpPr>
          <p:spPr>
            <a:xfrm rot="0">
              <a:off x="0" y="1065235"/>
              <a:ext cx="11451971" cy="680824"/>
            </a:xfrm>
            <a:prstGeom prst="rect">
              <a:avLst/>
            </a:prstGeom>
          </p:spPr>
          <p:txBody>
            <a:bodyPr anchor="t" rtlCol="false" tIns="0" lIns="0" bIns="0" rIns="0">
              <a:spAutoFit/>
            </a:bodyPr>
            <a:lstStyle/>
            <a:p>
              <a:pPr algn="l" marL="635410" indent="-317705" lvl="1">
                <a:lnSpc>
                  <a:spcPts val="4120"/>
                </a:lnSpc>
                <a:buFont typeface="Arial"/>
                <a:buChar char="•"/>
              </a:pPr>
              <a:r>
                <a:rPr lang="en-US" sz="2943">
                  <a:solidFill>
                    <a:srgbClr val="000000"/>
                  </a:solidFill>
                  <a:latin typeface="Telegraf"/>
                  <a:ea typeface="Telegraf"/>
                  <a:cs typeface="Telegraf"/>
                  <a:sym typeface="Telegraf"/>
                </a:rPr>
                <a:t>Triangulasi Metode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0747854" y="1281911"/>
            <a:ext cx="10292715" cy="7728893"/>
          </a:xfrm>
          <a:custGeom>
            <a:avLst/>
            <a:gdLst/>
            <a:ahLst/>
            <a:cxnLst/>
            <a:rect r="r" b="b" t="t" l="l"/>
            <a:pathLst>
              <a:path h="7728893" w="10292715">
                <a:moveTo>
                  <a:pt x="0" y="7728893"/>
                </a:moveTo>
                <a:lnTo>
                  <a:pt x="10292715" y="7728893"/>
                </a:lnTo>
                <a:lnTo>
                  <a:pt x="10292715" y="0"/>
                </a:lnTo>
                <a:lnTo>
                  <a:pt x="0" y="0"/>
                </a:lnTo>
                <a:lnTo>
                  <a:pt x="0" y="772889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610572"/>
            <a:ext cx="8184715" cy="9071571"/>
          </a:xfrm>
          <a:custGeom>
            <a:avLst/>
            <a:gdLst/>
            <a:ahLst/>
            <a:cxnLst/>
            <a:rect r="r" b="b" t="t" l="l"/>
            <a:pathLst>
              <a:path h="9071571" w="8184715">
                <a:moveTo>
                  <a:pt x="0" y="0"/>
                </a:moveTo>
                <a:lnTo>
                  <a:pt x="8184715" y="0"/>
                </a:lnTo>
                <a:lnTo>
                  <a:pt x="8184715" y="9071571"/>
                </a:lnTo>
                <a:lnTo>
                  <a:pt x="0" y="9071571"/>
                </a:lnTo>
                <a:lnTo>
                  <a:pt x="0" y="0"/>
                </a:lnTo>
                <a:close/>
              </a:path>
            </a:pathLst>
          </a:custGeom>
          <a:blipFill>
            <a:blip r:embed="rId4"/>
            <a:stretch>
              <a:fillRect l="0" t="0" r="0" b="0"/>
            </a:stretch>
          </a:blipFill>
        </p:spPr>
      </p:sp>
      <p:grpSp>
        <p:nvGrpSpPr>
          <p:cNvPr name="Group 4" id="4"/>
          <p:cNvGrpSpPr/>
          <p:nvPr/>
        </p:nvGrpSpPr>
        <p:grpSpPr>
          <a:xfrm rot="0">
            <a:off x="630013" y="3482983"/>
            <a:ext cx="6432076" cy="4419525"/>
            <a:chOff x="0" y="0"/>
            <a:chExt cx="1694045" cy="1163990"/>
          </a:xfrm>
        </p:grpSpPr>
        <p:sp>
          <p:nvSpPr>
            <p:cNvPr name="Freeform 5" id="5"/>
            <p:cNvSpPr/>
            <p:nvPr/>
          </p:nvSpPr>
          <p:spPr>
            <a:xfrm flipH="false" flipV="false" rot="0">
              <a:off x="0" y="0"/>
              <a:ext cx="1694045" cy="1163990"/>
            </a:xfrm>
            <a:custGeom>
              <a:avLst/>
              <a:gdLst/>
              <a:ahLst/>
              <a:cxnLst/>
              <a:rect r="r" b="b" t="t" l="l"/>
              <a:pathLst>
                <a:path h="1163990" w="1694045">
                  <a:moveTo>
                    <a:pt x="0" y="0"/>
                  </a:moveTo>
                  <a:lnTo>
                    <a:pt x="1694045" y="0"/>
                  </a:lnTo>
                  <a:lnTo>
                    <a:pt x="1694045" y="1163990"/>
                  </a:lnTo>
                  <a:lnTo>
                    <a:pt x="0" y="1163990"/>
                  </a:lnTo>
                  <a:close/>
                </a:path>
              </a:pathLst>
            </a:custGeom>
            <a:solidFill>
              <a:srgbClr val="6900FF"/>
            </a:solidFill>
          </p:spPr>
        </p:sp>
        <p:sp>
          <p:nvSpPr>
            <p:cNvPr name="TextBox 6" id="6"/>
            <p:cNvSpPr txBox="true"/>
            <p:nvPr/>
          </p:nvSpPr>
          <p:spPr>
            <a:xfrm>
              <a:off x="0" y="-38100"/>
              <a:ext cx="1694045" cy="120209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6794" y="2390207"/>
            <a:ext cx="6867293" cy="1333500"/>
            <a:chOff x="0" y="0"/>
            <a:chExt cx="1808670" cy="351210"/>
          </a:xfrm>
        </p:grpSpPr>
        <p:sp>
          <p:nvSpPr>
            <p:cNvPr name="Freeform 8" id="8"/>
            <p:cNvSpPr/>
            <p:nvPr/>
          </p:nvSpPr>
          <p:spPr>
            <a:xfrm flipH="false" flipV="false" rot="0">
              <a:off x="0" y="0"/>
              <a:ext cx="1808670" cy="351210"/>
            </a:xfrm>
            <a:custGeom>
              <a:avLst/>
              <a:gdLst/>
              <a:ahLst/>
              <a:cxnLst/>
              <a:rect r="r" b="b" t="t" l="l"/>
              <a:pathLst>
                <a:path h="351210" w="1808670">
                  <a:moveTo>
                    <a:pt x="0" y="0"/>
                  </a:moveTo>
                  <a:lnTo>
                    <a:pt x="1808670" y="0"/>
                  </a:lnTo>
                  <a:lnTo>
                    <a:pt x="1808670" y="351210"/>
                  </a:lnTo>
                  <a:lnTo>
                    <a:pt x="0" y="351210"/>
                  </a:lnTo>
                  <a:close/>
                </a:path>
              </a:pathLst>
            </a:custGeom>
            <a:solidFill>
              <a:srgbClr val="E2A9F1"/>
            </a:solidFill>
          </p:spPr>
        </p:sp>
        <p:sp>
          <p:nvSpPr>
            <p:cNvPr name="TextBox 9" id="9"/>
            <p:cNvSpPr txBox="true"/>
            <p:nvPr/>
          </p:nvSpPr>
          <p:spPr>
            <a:xfrm>
              <a:off x="0" y="-38100"/>
              <a:ext cx="1808670" cy="38931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503923" y="2294957"/>
            <a:ext cx="11010590" cy="1428750"/>
          </a:xfrm>
          <a:prstGeom prst="rect">
            <a:avLst/>
          </a:prstGeom>
        </p:spPr>
        <p:txBody>
          <a:bodyPr anchor="t" rtlCol="false" tIns="0" lIns="0" bIns="0" rIns="0">
            <a:spAutoFit/>
          </a:bodyPr>
          <a:lstStyle/>
          <a:p>
            <a:pPr algn="l" marL="0" indent="0" lvl="0">
              <a:lnSpc>
                <a:spcPts val="10560"/>
              </a:lnSpc>
              <a:spcBef>
                <a:spcPct val="0"/>
              </a:spcBef>
            </a:pPr>
            <a:r>
              <a:rPr lang="en-US" sz="8800" spc="-351">
                <a:solidFill>
                  <a:srgbClr val="000000"/>
                </a:solidFill>
                <a:latin typeface="Telegraf"/>
                <a:ea typeface="Telegraf"/>
                <a:cs typeface="Telegraf"/>
                <a:sym typeface="Telegraf"/>
              </a:rPr>
              <a:t>Observasi</a:t>
            </a:r>
          </a:p>
        </p:txBody>
      </p:sp>
      <p:sp>
        <p:nvSpPr>
          <p:cNvPr name="TextBox 11" id="11"/>
          <p:cNvSpPr txBox="true"/>
          <p:nvPr/>
        </p:nvSpPr>
        <p:spPr>
          <a:xfrm rot="0">
            <a:off x="845391" y="3759171"/>
            <a:ext cx="6216698" cy="3762375"/>
          </a:xfrm>
          <a:prstGeom prst="rect">
            <a:avLst/>
          </a:prstGeom>
        </p:spPr>
        <p:txBody>
          <a:bodyPr anchor="t" rtlCol="false" tIns="0" lIns="0" bIns="0" rIns="0">
            <a:spAutoFit/>
          </a:bodyPr>
          <a:lstStyle/>
          <a:p>
            <a:pPr algn="l">
              <a:lnSpc>
                <a:spcPts val="4200"/>
              </a:lnSpc>
            </a:pPr>
            <a:r>
              <a:rPr lang="en-US" sz="3000">
                <a:solidFill>
                  <a:srgbClr val="FFFFFF"/>
                </a:solidFill>
                <a:latin typeface="Telegraf"/>
                <a:ea typeface="Telegraf"/>
                <a:cs typeface="Telegraf"/>
                <a:sym typeface="Telegraf"/>
              </a:rPr>
              <a:t>Observasi dilakukan oleh peneliti kepada 5 mahasiswa ITB pengguna aplikasi LINE dalam rentang usia 17–22 tahun.</a:t>
            </a:r>
          </a:p>
          <a:p>
            <a:pPr algn="l">
              <a:lnSpc>
                <a:spcPts val="4200"/>
              </a:lnSpc>
            </a:pPr>
            <a:r>
              <a:rPr lang="en-US" sz="3000">
                <a:solidFill>
                  <a:srgbClr val="FFFFFF"/>
                </a:solidFill>
                <a:latin typeface="Telegraf"/>
                <a:ea typeface="Telegraf"/>
                <a:cs typeface="Telegraf"/>
                <a:sym typeface="Telegraf"/>
              </a:rPr>
              <a:t>Metode:</a:t>
            </a:r>
          </a:p>
          <a:p>
            <a:pPr algn="l" marL="647700" indent="-323850" lvl="1">
              <a:lnSpc>
                <a:spcPts val="4200"/>
              </a:lnSpc>
              <a:buFont typeface="Arial"/>
              <a:buChar char="•"/>
            </a:pPr>
            <a:r>
              <a:rPr lang="en-US" sz="3000">
                <a:solidFill>
                  <a:srgbClr val="FFFFFF"/>
                </a:solidFill>
                <a:latin typeface="Telegraf"/>
                <a:ea typeface="Telegraf"/>
                <a:cs typeface="Telegraf"/>
                <a:sym typeface="Telegraf"/>
              </a:rPr>
              <a:t>Observasi terus terang</a:t>
            </a:r>
          </a:p>
          <a:p>
            <a:pPr algn="l" marL="647700" indent="-323850" lvl="1">
              <a:lnSpc>
                <a:spcPts val="4200"/>
              </a:lnSpc>
              <a:buFont typeface="Arial"/>
              <a:buChar char="•"/>
            </a:pPr>
            <a:r>
              <a:rPr lang="en-US" sz="3000">
                <a:solidFill>
                  <a:srgbClr val="FFFFFF"/>
                </a:solidFill>
                <a:latin typeface="Telegraf"/>
                <a:ea typeface="Telegraf"/>
                <a:cs typeface="Telegraf"/>
                <a:sym typeface="Telegraf"/>
              </a:rPr>
              <a:t>Metode SEQ</a:t>
            </a:r>
          </a:p>
        </p:txBody>
      </p:sp>
      <p:sp>
        <p:nvSpPr>
          <p:cNvPr name="Freeform 12" id="12"/>
          <p:cNvSpPr/>
          <p:nvPr/>
        </p:nvSpPr>
        <p:spPr>
          <a:xfrm flipH="false" flipV="false" rot="0">
            <a:off x="5068361" y="7250068"/>
            <a:ext cx="3355726" cy="3036932"/>
          </a:xfrm>
          <a:custGeom>
            <a:avLst/>
            <a:gdLst/>
            <a:ahLst/>
            <a:cxnLst/>
            <a:rect r="r" b="b" t="t" l="l"/>
            <a:pathLst>
              <a:path h="3036932" w="3355726">
                <a:moveTo>
                  <a:pt x="0" y="0"/>
                </a:moveTo>
                <a:lnTo>
                  <a:pt x="3355726" y="0"/>
                </a:lnTo>
                <a:lnTo>
                  <a:pt x="3355726" y="3036932"/>
                </a:lnTo>
                <a:lnTo>
                  <a:pt x="0" y="3036932"/>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8325" y="2172267"/>
            <a:ext cx="8555332" cy="7383538"/>
          </a:xfrm>
          <a:custGeom>
            <a:avLst/>
            <a:gdLst/>
            <a:ahLst/>
            <a:cxnLst/>
            <a:rect r="r" b="b" t="t" l="l"/>
            <a:pathLst>
              <a:path h="7383538" w="8555332">
                <a:moveTo>
                  <a:pt x="0" y="0"/>
                </a:moveTo>
                <a:lnTo>
                  <a:pt x="8555332" y="0"/>
                </a:lnTo>
                <a:lnTo>
                  <a:pt x="8555332" y="7383538"/>
                </a:lnTo>
                <a:lnTo>
                  <a:pt x="0" y="7383538"/>
                </a:lnTo>
                <a:lnTo>
                  <a:pt x="0" y="0"/>
                </a:lnTo>
                <a:close/>
              </a:path>
            </a:pathLst>
          </a:custGeom>
          <a:blipFill>
            <a:blip r:embed="rId4"/>
            <a:stretch>
              <a:fillRect l="-997" t="0" r="-2991" b="0"/>
            </a:stretch>
          </a:blipFill>
        </p:spPr>
      </p:sp>
      <p:sp>
        <p:nvSpPr>
          <p:cNvPr name="Freeform 4" id="4"/>
          <p:cNvSpPr/>
          <p:nvPr/>
        </p:nvSpPr>
        <p:spPr>
          <a:xfrm flipH="false" flipV="false" rot="0">
            <a:off x="9144000" y="2172267"/>
            <a:ext cx="8674338" cy="7383538"/>
          </a:xfrm>
          <a:custGeom>
            <a:avLst/>
            <a:gdLst/>
            <a:ahLst/>
            <a:cxnLst/>
            <a:rect r="r" b="b" t="t" l="l"/>
            <a:pathLst>
              <a:path h="7383538" w="8674338">
                <a:moveTo>
                  <a:pt x="0" y="0"/>
                </a:moveTo>
                <a:lnTo>
                  <a:pt x="8674338" y="0"/>
                </a:lnTo>
                <a:lnTo>
                  <a:pt x="8674338" y="7383538"/>
                </a:lnTo>
                <a:lnTo>
                  <a:pt x="0" y="7383538"/>
                </a:lnTo>
                <a:lnTo>
                  <a:pt x="0" y="0"/>
                </a:lnTo>
                <a:close/>
              </a:path>
            </a:pathLst>
          </a:custGeom>
          <a:blipFill>
            <a:blip r:embed="rId5"/>
            <a:stretch>
              <a:fillRect l="-11348" t="0" r="-3607" b="-1745"/>
            </a:stretch>
          </a:blipFill>
        </p:spPr>
      </p:sp>
      <p:sp>
        <p:nvSpPr>
          <p:cNvPr name="TextBox 5" id="5"/>
          <p:cNvSpPr txBox="true"/>
          <p:nvPr/>
        </p:nvSpPr>
        <p:spPr>
          <a:xfrm rot="0">
            <a:off x="4675991" y="409575"/>
            <a:ext cx="9417758" cy="1152525"/>
          </a:xfrm>
          <a:prstGeom prst="rect">
            <a:avLst/>
          </a:prstGeom>
        </p:spPr>
        <p:txBody>
          <a:bodyPr anchor="t" rtlCol="false" tIns="0" lIns="0" bIns="0" rIns="0">
            <a:spAutoFit/>
          </a:bodyPr>
          <a:lstStyle/>
          <a:p>
            <a:pPr algn="ctr" marL="0" indent="0" lvl="0">
              <a:lnSpc>
                <a:spcPts val="8400"/>
              </a:lnSpc>
              <a:spcBef>
                <a:spcPct val="0"/>
              </a:spcBef>
            </a:pPr>
            <a:r>
              <a:rPr lang="en-US" sz="7000" spc="-280">
                <a:solidFill>
                  <a:srgbClr val="FFFFFF"/>
                </a:solidFill>
                <a:latin typeface="Telegraf"/>
                <a:ea typeface="Telegraf"/>
                <a:cs typeface="Telegraf"/>
                <a:sym typeface="Telegraf"/>
              </a:rPr>
              <a:t>Hasil Observasi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4872" y="1650754"/>
            <a:ext cx="9430648" cy="7793633"/>
          </a:xfrm>
          <a:custGeom>
            <a:avLst/>
            <a:gdLst/>
            <a:ahLst/>
            <a:cxnLst/>
            <a:rect r="r" b="b" t="t" l="l"/>
            <a:pathLst>
              <a:path h="7793633" w="9430648">
                <a:moveTo>
                  <a:pt x="0" y="0"/>
                </a:moveTo>
                <a:lnTo>
                  <a:pt x="9430648" y="0"/>
                </a:lnTo>
                <a:lnTo>
                  <a:pt x="9430648" y="7793632"/>
                </a:lnTo>
                <a:lnTo>
                  <a:pt x="0" y="7793632"/>
                </a:lnTo>
                <a:lnTo>
                  <a:pt x="0" y="0"/>
                </a:lnTo>
                <a:close/>
              </a:path>
            </a:pathLst>
          </a:custGeom>
          <a:blipFill>
            <a:blip r:embed="rId4"/>
            <a:stretch>
              <a:fillRect l="-3548" t="0" r="-1971" b="-1431"/>
            </a:stretch>
          </a:blipFill>
        </p:spPr>
      </p:sp>
      <p:sp>
        <p:nvSpPr>
          <p:cNvPr name="Freeform 4" id="4"/>
          <p:cNvSpPr/>
          <p:nvPr/>
        </p:nvSpPr>
        <p:spPr>
          <a:xfrm flipH="false" flipV="false" rot="0">
            <a:off x="10119083" y="1240069"/>
            <a:ext cx="7733325" cy="8204317"/>
          </a:xfrm>
          <a:custGeom>
            <a:avLst/>
            <a:gdLst/>
            <a:ahLst/>
            <a:cxnLst/>
            <a:rect r="r" b="b" t="t" l="l"/>
            <a:pathLst>
              <a:path h="8204317" w="7733325">
                <a:moveTo>
                  <a:pt x="0" y="0"/>
                </a:moveTo>
                <a:lnTo>
                  <a:pt x="7733325" y="0"/>
                </a:lnTo>
                <a:lnTo>
                  <a:pt x="7733325" y="8204317"/>
                </a:lnTo>
                <a:lnTo>
                  <a:pt x="0" y="8204317"/>
                </a:lnTo>
                <a:lnTo>
                  <a:pt x="0" y="0"/>
                </a:lnTo>
                <a:close/>
              </a:path>
            </a:pathLst>
          </a:custGeom>
          <a:blipFill>
            <a:blip r:embed="rId5"/>
            <a:stretch>
              <a:fillRect l="-2343" t="0" r="-2343"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378754" y="0"/>
            <a:ext cx="19045507" cy="14301445"/>
          </a:xfrm>
          <a:custGeom>
            <a:avLst/>
            <a:gdLst/>
            <a:ahLst/>
            <a:cxnLst/>
            <a:rect r="r" b="b" t="t" l="l"/>
            <a:pathLst>
              <a:path h="14301445" w="19045507">
                <a:moveTo>
                  <a:pt x="0" y="14301445"/>
                </a:moveTo>
                <a:lnTo>
                  <a:pt x="19045508" y="14301445"/>
                </a:lnTo>
                <a:lnTo>
                  <a:pt x="19045508" y="0"/>
                </a:lnTo>
                <a:lnTo>
                  <a:pt x="0" y="0"/>
                </a:lnTo>
                <a:lnTo>
                  <a:pt x="0" y="143014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15658" y="833665"/>
            <a:ext cx="10256684" cy="8619671"/>
          </a:xfrm>
          <a:custGeom>
            <a:avLst/>
            <a:gdLst/>
            <a:ahLst/>
            <a:cxnLst/>
            <a:rect r="r" b="b" t="t" l="l"/>
            <a:pathLst>
              <a:path h="8619671" w="10256684">
                <a:moveTo>
                  <a:pt x="0" y="0"/>
                </a:moveTo>
                <a:lnTo>
                  <a:pt x="10256684" y="0"/>
                </a:lnTo>
                <a:lnTo>
                  <a:pt x="10256684" y="8619670"/>
                </a:lnTo>
                <a:lnTo>
                  <a:pt x="0" y="861967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DAG1fRhXPhE</dc:identifier>
  <dcterms:modified xsi:type="dcterms:W3CDTF">2011-08-01T06:04:30Z</dcterms:modified>
  <cp:revision>1</cp:revision>
  <dc:title>User Research UI/UX Line</dc:title>
</cp:coreProperties>
</file>